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3" r:id="rId1"/>
  </p:sldMasterIdLst>
  <p:notesMasterIdLst>
    <p:notesMasterId r:id="rId49"/>
  </p:notesMasterIdLst>
  <p:sldIdLst>
    <p:sldId id="256" r:id="rId2"/>
    <p:sldId id="257" r:id="rId3"/>
    <p:sldId id="356" r:id="rId4"/>
    <p:sldId id="281" r:id="rId5"/>
    <p:sldId id="357" r:id="rId6"/>
    <p:sldId id="283" r:id="rId7"/>
    <p:sldId id="284" r:id="rId8"/>
    <p:sldId id="285" r:id="rId9"/>
    <p:sldId id="286" r:id="rId10"/>
    <p:sldId id="287" r:id="rId11"/>
    <p:sldId id="288" r:id="rId12"/>
    <p:sldId id="289" r:id="rId13"/>
    <p:sldId id="290" r:id="rId14"/>
    <p:sldId id="291" r:id="rId15"/>
    <p:sldId id="292" r:id="rId16"/>
    <p:sldId id="293" r:id="rId17"/>
    <p:sldId id="294" r:id="rId18"/>
    <p:sldId id="295" r:id="rId19"/>
    <p:sldId id="296" r:id="rId20"/>
    <p:sldId id="297" r:id="rId21"/>
    <p:sldId id="298" r:id="rId22"/>
    <p:sldId id="299" r:id="rId23"/>
    <p:sldId id="301" r:id="rId24"/>
    <p:sldId id="302" r:id="rId25"/>
    <p:sldId id="303" r:id="rId26"/>
    <p:sldId id="304" r:id="rId27"/>
    <p:sldId id="358" r:id="rId28"/>
    <p:sldId id="305" r:id="rId29"/>
    <p:sldId id="306" r:id="rId30"/>
    <p:sldId id="307" r:id="rId31"/>
    <p:sldId id="308" r:id="rId32"/>
    <p:sldId id="309" r:id="rId33"/>
    <p:sldId id="316" r:id="rId34"/>
    <p:sldId id="359" r:id="rId35"/>
    <p:sldId id="360" r:id="rId36"/>
    <p:sldId id="361" r:id="rId37"/>
    <p:sldId id="362" r:id="rId38"/>
    <p:sldId id="363" r:id="rId39"/>
    <p:sldId id="364" r:id="rId40"/>
    <p:sldId id="365" r:id="rId41"/>
    <p:sldId id="366" r:id="rId42"/>
    <p:sldId id="367" r:id="rId43"/>
    <p:sldId id="368" r:id="rId44"/>
    <p:sldId id="369" r:id="rId45"/>
    <p:sldId id="370" r:id="rId46"/>
    <p:sldId id="371" r:id="rId47"/>
    <p:sldId id="372" r:id="rId48"/>
  </p:sldIdLst>
  <p:sldSz cx="9144000" cy="5143500" type="screen16x9"/>
  <p:notesSz cx="6858000" cy="9144000"/>
  <p:embeddedFontLst>
    <p:embeddedFont>
      <p:font typeface="Cambria Math" panose="02040503050406030204" pitchFamily="18" charset="0"/>
      <p:regular r:id="rId50"/>
    </p:embeddedFont>
    <p:embeddedFont>
      <p:font typeface="Lato" panose="020F0502020204030203" pitchFamily="34" charset="0"/>
      <p:regular r:id="rId51"/>
      <p:bold r:id="rId52"/>
      <p:italic r:id="rId53"/>
      <p:boldItalic r:id="rId54"/>
    </p:embeddedFont>
    <p:embeddedFont>
      <p:font typeface="Montserrat" panose="00000500000000000000" pitchFamily="2" charset="0"/>
      <p:regular r:id="rId55"/>
      <p:bold r:id="rId56"/>
      <p:italic r:id="rId57"/>
      <p:boldItalic r:id="rId5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36FD61A-1C94-40C9-BF45-8501CA0F3686}">
  <a:tblStyle styleId="{636FD61A-1C94-40C9-BF45-8501CA0F3686}"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564" autoAdjust="0"/>
    <p:restoredTop sz="80640" autoAdjust="0"/>
  </p:normalViewPr>
  <p:slideViewPr>
    <p:cSldViewPr snapToGrid="0">
      <p:cViewPr varScale="1">
        <p:scale>
          <a:sx n="172" d="100"/>
          <a:sy n="172" d="100"/>
        </p:scale>
        <p:origin x="2096" y="96"/>
      </p:cViewPr>
      <p:guideLst>
        <p:guide orient="horz" pos="1620"/>
        <p:guide pos="2880"/>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font" Target="fonts/font1.fntdata"/><Relationship Id="rId55" Type="http://schemas.openxmlformats.org/officeDocument/2006/relationships/font" Target="fonts/font6.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4.fntdata"/><Relationship Id="rId58" Type="http://schemas.openxmlformats.org/officeDocument/2006/relationships/font" Target="fonts/font9.fntdata"/><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7.fntdata"/><Relationship Id="rId8" Type="http://schemas.openxmlformats.org/officeDocument/2006/relationships/slide" Target="slides/slide7.xml"/><Relationship Id="rId51" Type="http://schemas.openxmlformats.org/officeDocument/2006/relationships/font" Target="fonts/font2.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5.fntdata"/><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 Id="rId57" Type="http://schemas.openxmlformats.org/officeDocument/2006/relationships/font" Target="fonts/font8.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3.fntdata"/><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1f87997393_0_7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1f87997393_0_7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0"/>
        <p:cNvGrpSpPr/>
        <p:nvPr/>
      </p:nvGrpSpPr>
      <p:grpSpPr>
        <a:xfrm>
          <a:off x="0" y="0"/>
          <a:ext cx="0" cy="0"/>
          <a:chOff x="0" y="0"/>
          <a:chExt cx="0" cy="0"/>
        </a:xfrm>
      </p:grpSpPr>
      <p:sp>
        <p:nvSpPr>
          <p:cNvPr id="481" name="Google Shape;481;g319b49eda33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2" name="Google Shape;482;g319b49eda33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318a1cdddcb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318a1cdddcb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1"/>
        <p:cNvGrpSpPr/>
        <p:nvPr/>
      </p:nvGrpSpPr>
      <p:grpSpPr>
        <a:xfrm>
          <a:off x="0" y="0"/>
          <a:ext cx="0" cy="0"/>
          <a:chOff x="0" y="0"/>
          <a:chExt cx="0" cy="0"/>
        </a:xfrm>
      </p:grpSpPr>
      <p:sp>
        <p:nvSpPr>
          <p:cNvPr id="502" name="Google Shape;502;g318a1cdddcb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3" name="Google Shape;503;g318a1cdddcb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3"/>
        <p:cNvGrpSpPr/>
        <p:nvPr/>
      </p:nvGrpSpPr>
      <p:grpSpPr>
        <a:xfrm>
          <a:off x="0" y="0"/>
          <a:ext cx="0" cy="0"/>
          <a:chOff x="0" y="0"/>
          <a:chExt cx="0" cy="0"/>
        </a:xfrm>
      </p:grpSpPr>
      <p:sp>
        <p:nvSpPr>
          <p:cNvPr id="514" name="Google Shape;514;g318a1cdddcb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5" name="Google Shape;515;g318a1cdddcb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5"/>
        <p:cNvGrpSpPr/>
        <p:nvPr/>
      </p:nvGrpSpPr>
      <p:grpSpPr>
        <a:xfrm>
          <a:off x="0" y="0"/>
          <a:ext cx="0" cy="0"/>
          <a:chOff x="0" y="0"/>
          <a:chExt cx="0" cy="0"/>
        </a:xfrm>
      </p:grpSpPr>
      <p:sp>
        <p:nvSpPr>
          <p:cNvPr id="526" name="Google Shape;526;g318a1cdddcb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7" name="Google Shape;527;g318a1cdddcb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1200"/>
              </a:spcAft>
              <a:buNone/>
            </a:pPr>
            <a:r>
              <a:rPr lang="it" dirty="0"/>
              <a:t>Osservando il grafico si nota che ci sono dei picchi, ovvero il numero delle cc cresce e poi decresce. </a:t>
            </a:r>
          </a:p>
          <a:p>
            <a:pPr marL="0" lvl="0" indent="0" algn="l" rtl="0">
              <a:lnSpc>
                <a:spcPct val="115000"/>
              </a:lnSpc>
              <a:spcBef>
                <a:spcPts val="1200"/>
              </a:spcBef>
              <a:spcAft>
                <a:spcPts val="1200"/>
              </a:spcAft>
              <a:buNone/>
            </a:pPr>
            <a:r>
              <a:rPr lang="it" dirty="0"/>
              <a:t>Questo significa che in corrispondenza di quel range di iterazioni sono prima comparse le sfumature di una componente che vanno a formare una vena. </a:t>
            </a:r>
          </a:p>
          <a:p>
            <a:pPr marL="0" lvl="0" indent="0" algn="l" rtl="0">
              <a:lnSpc>
                <a:spcPct val="115000"/>
              </a:lnSpc>
              <a:spcBef>
                <a:spcPts val="1200"/>
              </a:spcBef>
              <a:spcAft>
                <a:spcPts val="1200"/>
              </a:spcAft>
              <a:buNone/>
            </a:pPr>
            <a:r>
              <a:rPr lang="it" dirty="0"/>
              <a:t>Poi con l’aumentare della coordinata di fine queste si sono connesse formando un'unica componente che rappresenta la sezione della vena.</a:t>
            </a: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3"/>
        <p:cNvGrpSpPr/>
        <p:nvPr/>
      </p:nvGrpSpPr>
      <p:grpSpPr>
        <a:xfrm>
          <a:off x="0" y="0"/>
          <a:ext cx="0" cy="0"/>
          <a:chOff x="0" y="0"/>
          <a:chExt cx="0" cy="0"/>
        </a:xfrm>
      </p:grpSpPr>
      <p:sp>
        <p:nvSpPr>
          <p:cNvPr id="534" name="Google Shape;534;g318a1cdddcb_0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5" name="Google Shape;535;g318a1cdddcb_0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1200"/>
              </a:spcAft>
              <a:buNone/>
            </a:pPr>
            <a:r>
              <a:rPr lang="it" dirty="0"/>
              <a:t>E’ stato sperimentato che scegliendo il valore di fine ottimo come la media degli indici corrispondenti ai primi due picchi si riesce a caratterizzare bene la vena principale profonda che è l'obiettivo di questa fase.</a:t>
            </a: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Google Shape;544;g318a1cdddcb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5" name="Google Shape;545;g318a1cdddcb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1200"/>
              </a:spcAft>
              <a:buNone/>
            </a:pPr>
            <a:r>
              <a:rPr lang="it" dirty="0"/>
              <a:t>Dal grafico vediamo come i livelli di fine binarizzazione calcolati abbiano una grande varianza in funzione dei piani, per questo è stato deciso di applicare un operatore di smoothing al vettore dei livelli di fine. </a:t>
            </a:r>
            <a:br>
              <a:rPr lang="it" dirty="0"/>
            </a:br>
            <a:r>
              <a:rPr lang="it" dirty="0"/>
              <a:t>Così facendo si eliminano gli outlier e si mantiene l’andamento della vena lungo Z.</a:t>
            </a: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1"/>
        <p:cNvGrpSpPr/>
        <p:nvPr/>
      </p:nvGrpSpPr>
      <p:grpSpPr>
        <a:xfrm>
          <a:off x="0" y="0"/>
          <a:ext cx="0" cy="0"/>
          <a:chOff x="0" y="0"/>
          <a:chExt cx="0" cy="0"/>
        </a:xfrm>
      </p:grpSpPr>
      <p:sp>
        <p:nvSpPr>
          <p:cNvPr id="552" name="Google Shape;552;g318a1cdddcb_0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3" name="Google Shape;553;g318a1cdddcb_0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it-IT" b="1" dirty="0" err="1"/>
              <a:t>binarizzaVolume.m</a:t>
            </a:r>
            <a:endParaRPr lang="it-IT" dirty="0"/>
          </a:p>
          <a:p>
            <a:pPr lvl="1"/>
            <a:r>
              <a:rPr lang="it-IT" dirty="0"/>
              <a:t>Binarizza il volume </a:t>
            </a:r>
            <a:r>
              <a:rPr lang="it-IT" b="1" dirty="0"/>
              <a:t>piano XZ per ogni y</a:t>
            </a:r>
            <a:r>
              <a:rPr lang="it-IT" dirty="0"/>
              <a:t> in modalità </a:t>
            </a:r>
            <a:r>
              <a:rPr lang="it-IT" b="1" dirty="0"/>
              <a:t>preliminare</a:t>
            </a:r>
            <a:r>
              <a:rPr lang="it-IT" dirty="0"/>
              <a:t> (soglie iniziale/finale = 0).</a:t>
            </a:r>
          </a:p>
          <a:p>
            <a:pPr lvl="1"/>
            <a:r>
              <a:rPr lang="it-IT" dirty="0"/>
              <a:t>Pre-</a:t>
            </a:r>
            <a:r>
              <a:rPr lang="it-IT" dirty="0" err="1"/>
              <a:t>process</a:t>
            </a:r>
            <a:r>
              <a:rPr lang="it-IT" dirty="0"/>
              <a:t>: </a:t>
            </a:r>
            <a:r>
              <a:rPr lang="it-IT" b="1" dirty="0"/>
              <a:t>inverte</a:t>
            </a:r>
            <a:r>
              <a:rPr lang="it-IT" dirty="0"/>
              <a:t> il contrasto (</a:t>
            </a:r>
            <a:r>
              <a:rPr lang="it-IT" i="1" dirty="0" err="1"/>
              <a:t>Minv</a:t>
            </a:r>
            <a:r>
              <a:rPr lang="it-IT" i="1" dirty="0"/>
              <a:t> = 255−Mn</a:t>
            </a:r>
            <a:r>
              <a:rPr lang="it-IT" dirty="0"/>
              <a:t>) e </a:t>
            </a:r>
            <a:r>
              <a:rPr lang="it-IT" b="1" dirty="0"/>
              <a:t>maschera</a:t>
            </a:r>
            <a:r>
              <a:rPr lang="it-IT" dirty="0"/>
              <a:t> le zone inutili (nero/acqua).</a:t>
            </a:r>
          </a:p>
          <a:p>
            <a:pPr lvl="1"/>
            <a:r>
              <a:rPr lang="it-IT" dirty="0"/>
              <a:t>Per ogni piano usa </a:t>
            </a:r>
            <a:r>
              <a:rPr lang="it-IT" b="1" dirty="0" err="1"/>
              <a:t>vecFine</a:t>
            </a:r>
            <a:r>
              <a:rPr lang="it-IT" b="1" dirty="0"/>
              <a:t>(y)</a:t>
            </a:r>
            <a:r>
              <a:rPr lang="it-IT" dirty="0"/>
              <a:t> per limitare la profondità e </a:t>
            </a:r>
            <a:r>
              <a:rPr lang="it-IT" b="1" dirty="0" err="1"/>
              <a:t>indiciPalmoNoPelle</a:t>
            </a:r>
            <a:r>
              <a:rPr lang="it-IT" dirty="0"/>
              <a:t> per lavorare </a:t>
            </a:r>
            <a:r>
              <a:rPr lang="it-IT" b="1" dirty="0"/>
              <a:t>a profondità relativa</a:t>
            </a:r>
            <a:r>
              <a:rPr lang="it-IT" dirty="0"/>
              <a:t> alla superficie.</a:t>
            </a:r>
          </a:p>
          <a:p>
            <a:pPr lvl="1"/>
            <a:r>
              <a:rPr lang="it-IT" dirty="0"/>
              <a:t>Applica soglia </a:t>
            </a:r>
            <a:r>
              <a:rPr lang="it-IT" b="1" dirty="0"/>
              <a:t>molto alta</a:t>
            </a:r>
            <a:r>
              <a:rPr lang="it-IT" dirty="0"/>
              <a:t> (</a:t>
            </a:r>
            <a:r>
              <a:rPr lang="it-IT" i="1" dirty="0" err="1"/>
              <a:t>Minv</a:t>
            </a:r>
            <a:r>
              <a:rPr lang="it-IT" i="1" dirty="0"/>
              <a:t> &gt; 250</a:t>
            </a:r>
            <a:r>
              <a:rPr lang="it-IT" dirty="0"/>
              <a:t>) ⇒ estrazione </a:t>
            </a:r>
            <a:r>
              <a:rPr lang="it-IT" b="1" dirty="0"/>
              <a:t>conservativa</a:t>
            </a:r>
            <a:r>
              <a:rPr lang="it-IT" dirty="0"/>
              <a:t> (pochi falsi positivi).</a:t>
            </a:r>
          </a:p>
          <a:p>
            <a:pPr lvl="1"/>
            <a:r>
              <a:rPr lang="it-IT" dirty="0"/>
              <a:t>Rifinitura per piano (</a:t>
            </a:r>
            <a:r>
              <a:rPr lang="it-IT" dirty="0" err="1"/>
              <a:t>binOffsetVena</a:t>
            </a:r>
            <a:r>
              <a:rPr lang="it-IT" dirty="0"/>
              <a:t>): scelgo la CC più superficiale e </a:t>
            </a:r>
            <a:r>
              <a:rPr lang="it-IT" b="1" dirty="0"/>
              <a:t>tiene solo entro ~60 slice</a:t>
            </a:r>
            <a:r>
              <a:rPr lang="it-IT" dirty="0"/>
              <a:t> in profondità.</a:t>
            </a:r>
          </a:p>
          <a:p>
            <a:endParaRPr lang="it-IT" b="1" dirty="0"/>
          </a:p>
          <a:p>
            <a:r>
              <a:rPr lang="it-IT" b="1" dirty="0" err="1"/>
              <a:t>separaStrutture.m</a:t>
            </a:r>
            <a:endParaRPr lang="it-IT" dirty="0"/>
          </a:p>
          <a:p>
            <a:pPr lvl="1"/>
            <a:r>
              <a:rPr lang="it-IT" dirty="0"/>
              <a:t>Ripulisce la binarizzazione iniziale: </a:t>
            </a:r>
            <a:r>
              <a:rPr lang="it-IT" b="1" dirty="0"/>
              <a:t>rimuove rumore e frammenti</a:t>
            </a:r>
            <a:r>
              <a:rPr lang="it-IT" dirty="0"/>
              <a:t>.</a:t>
            </a:r>
          </a:p>
          <a:p>
            <a:pPr lvl="1"/>
            <a:r>
              <a:rPr lang="it-IT" dirty="0"/>
              <a:t>Filtri per dimensione: prima </a:t>
            </a:r>
            <a:r>
              <a:rPr lang="it-IT" b="1" dirty="0"/>
              <a:t>&gt;500 voxel</a:t>
            </a:r>
            <a:r>
              <a:rPr lang="it-IT" dirty="0"/>
              <a:t>, poi (dopo smoothing/</a:t>
            </a:r>
            <a:r>
              <a:rPr lang="it-IT" dirty="0" err="1"/>
              <a:t>ri</a:t>
            </a:r>
            <a:r>
              <a:rPr lang="it-IT" dirty="0"/>
              <a:t>-soglia) </a:t>
            </a:r>
            <a:r>
              <a:rPr lang="it-IT" b="1" dirty="0"/>
              <a:t>&gt;2000 voxel</a:t>
            </a:r>
            <a:r>
              <a:rPr lang="it-IT" dirty="0"/>
              <a:t>.</a:t>
            </a:r>
          </a:p>
          <a:p>
            <a:pPr lvl="1"/>
            <a:r>
              <a:rPr lang="it-IT" dirty="0"/>
              <a:t>Regolarizza con </a:t>
            </a:r>
            <a:r>
              <a:rPr lang="it-IT" b="1" dirty="0"/>
              <a:t>apertura morfologica 3D</a:t>
            </a:r>
            <a:r>
              <a:rPr lang="it-IT" dirty="0"/>
              <a:t> (sfera r=1) + </a:t>
            </a:r>
            <a:r>
              <a:rPr lang="it-IT" b="1" dirty="0"/>
              <a:t>Gauss 3D</a:t>
            </a:r>
            <a:r>
              <a:rPr lang="it-IT" dirty="0"/>
              <a:t> (σ=1), poi </a:t>
            </a:r>
            <a:r>
              <a:rPr lang="it-IT" b="1" dirty="0" err="1"/>
              <a:t>ri</a:t>
            </a:r>
            <a:r>
              <a:rPr lang="it-IT" b="1" dirty="0"/>
              <a:t>-binarizza</a:t>
            </a:r>
            <a:r>
              <a:rPr lang="it-IT" dirty="0"/>
              <a:t> (soglia 100).</a:t>
            </a:r>
          </a:p>
          <a:p>
            <a:pPr lvl="1"/>
            <a:r>
              <a:rPr lang="it-IT" dirty="0"/>
              <a:t>Output: volume binario </a:t>
            </a:r>
            <a:r>
              <a:rPr lang="it-IT" b="1" dirty="0"/>
              <a:t>più robusto</a:t>
            </a:r>
            <a:r>
              <a:rPr lang="it-IT" dirty="0"/>
              <a:t>, pronto per misure geometriche successive.</a:t>
            </a:r>
          </a:p>
          <a:p>
            <a:pPr marL="0" lvl="0" indent="0" algn="l" rtl="0">
              <a:spcBef>
                <a:spcPts val="0"/>
              </a:spcBef>
              <a:spcAft>
                <a:spcPts val="0"/>
              </a:spcAft>
              <a:buNone/>
            </a:pPr>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Google Shape;560;g318a1cdddcb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1" name="Google Shape;561;g318a1cdddcb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0"/>
        <p:cNvGrpSpPr/>
        <p:nvPr/>
      </p:nvGrpSpPr>
      <p:grpSpPr>
        <a:xfrm>
          <a:off x="0" y="0"/>
          <a:ext cx="0" cy="0"/>
          <a:chOff x="0" y="0"/>
          <a:chExt cx="0" cy="0"/>
        </a:xfrm>
      </p:grpSpPr>
      <p:sp>
        <p:nvSpPr>
          <p:cNvPr id="571" name="Google Shape;571;g318a1cdddcb_0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2" name="Google Shape;572;g318a1cdddcb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1f87997393_0_7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1f87997393_0_7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8"/>
        <p:cNvGrpSpPr/>
        <p:nvPr/>
      </p:nvGrpSpPr>
      <p:grpSpPr>
        <a:xfrm>
          <a:off x="0" y="0"/>
          <a:ext cx="0" cy="0"/>
          <a:chOff x="0" y="0"/>
          <a:chExt cx="0" cy="0"/>
        </a:xfrm>
      </p:grpSpPr>
      <p:sp>
        <p:nvSpPr>
          <p:cNvPr id="579" name="Google Shape;579;g318a1cdddcb_0_1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0" name="Google Shape;580;g318a1cdddcb_0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6"/>
        <p:cNvGrpSpPr/>
        <p:nvPr/>
      </p:nvGrpSpPr>
      <p:grpSpPr>
        <a:xfrm>
          <a:off x="0" y="0"/>
          <a:ext cx="0" cy="0"/>
          <a:chOff x="0" y="0"/>
          <a:chExt cx="0" cy="0"/>
        </a:xfrm>
      </p:grpSpPr>
      <p:sp>
        <p:nvSpPr>
          <p:cNvPr id="587" name="Google Shape;587;g31947e58391_1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8" name="Google Shape;588;g31947e58391_1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9"/>
        <p:cNvGrpSpPr/>
        <p:nvPr/>
      </p:nvGrpSpPr>
      <p:grpSpPr>
        <a:xfrm>
          <a:off x="0" y="0"/>
          <a:ext cx="0" cy="0"/>
          <a:chOff x="0" y="0"/>
          <a:chExt cx="0" cy="0"/>
        </a:xfrm>
      </p:grpSpPr>
      <p:sp>
        <p:nvSpPr>
          <p:cNvPr id="600" name="Google Shape;600;g318a1cdddcb_0_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1" name="Google Shape;601;g318a1cdddcb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1"/>
        <p:cNvGrpSpPr/>
        <p:nvPr/>
      </p:nvGrpSpPr>
      <p:grpSpPr>
        <a:xfrm>
          <a:off x="0" y="0"/>
          <a:ext cx="0" cy="0"/>
          <a:chOff x="0" y="0"/>
          <a:chExt cx="0" cy="0"/>
        </a:xfrm>
      </p:grpSpPr>
      <p:sp>
        <p:nvSpPr>
          <p:cNvPr id="622" name="Google Shape;622;g318a1cdddcb_0_1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3" name="Google Shape;623;g318a1cdddcb_0_1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1"/>
        <p:cNvGrpSpPr/>
        <p:nvPr/>
      </p:nvGrpSpPr>
      <p:grpSpPr>
        <a:xfrm>
          <a:off x="0" y="0"/>
          <a:ext cx="0" cy="0"/>
          <a:chOff x="0" y="0"/>
          <a:chExt cx="0" cy="0"/>
        </a:xfrm>
      </p:grpSpPr>
      <p:sp>
        <p:nvSpPr>
          <p:cNvPr id="632" name="Google Shape;632;g318a1cdddcb_0_1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3" name="Google Shape;633;g318a1cdddcb_0_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5"/>
        <p:cNvGrpSpPr/>
        <p:nvPr/>
      </p:nvGrpSpPr>
      <p:grpSpPr>
        <a:xfrm>
          <a:off x="0" y="0"/>
          <a:ext cx="0" cy="0"/>
          <a:chOff x="0" y="0"/>
          <a:chExt cx="0" cy="0"/>
        </a:xfrm>
      </p:grpSpPr>
      <p:sp>
        <p:nvSpPr>
          <p:cNvPr id="646" name="Google Shape;646;g3197157706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7" name="Google Shape;647;g3197157706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4"/>
        <p:cNvGrpSpPr/>
        <p:nvPr/>
      </p:nvGrpSpPr>
      <p:grpSpPr>
        <a:xfrm>
          <a:off x="0" y="0"/>
          <a:ext cx="0" cy="0"/>
          <a:chOff x="0" y="0"/>
          <a:chExt cx="0" cy="0"/>
        </a:xfrm>
      </p:grpSpPr>
      <p:sp>
        <p:nvSpPr>
          <p:cNvPr id="655" name="Google Shape;655;g318a1cdddcb_0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6" name="Google Shape;656;g318a1cdddcb_0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4">
          <a:extLst>
            <a:ext uri="{FF2B5EF4-FFF2-40B4-BE49-F238E27FC236}">
              <a16:creationId xmlns:a16="http://schemas.microsoft.com/office/drawing/2014/main" id="{BF94FEDB-2A0E-3BF9-E719-C82D6E96BDB6}"/>
            </a:ext>
          </a:extLst>
        </p:cNvPr>
        <p:cNvGrpSpPr/>
        <p:nvPr/>
      </p:nvGrpSpPr>
      <p:grpSpPr>
        <a:xfrm>
          <a:off x="0" y="0"/>
          <a:ext cx="0" cy="0"/>
          <a:chOff x="0" y="0"/>
          <a:chExt cx="0" cy="0"/>
        </a:xfrm>
      </p:grpSpPr>
      <p:sp>
        <p:nvSpPr>
          <p:cNvPr id="655" name="Google Shape;655;g318a1cdddcb_0_168:notes">
            <a:extLst>
              <a:ext uri="{FF2B5EF4-FFF2-40B4-BE49-F238E27FC236}">
                <a16:creationId xmlns:a16="http://schemas.microsoft.com/office/drawing/2014/main" id="{E4CC5164-C88E-B439-3C78-1293EA56894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6" name="Google Shape;656;g318a1cdddcb_0_168:notes">
            <a:extLst>
              <a:ext uri="{FF2B5EF4-FFF2-40B4-BE49-F238E27FC236}">
                <a16:creationId xmlns:a16="http://schemas.microsoft.com/office/drawing/2014/main" id="{EC7B2C32-5025-B492-4BC1-F69B65B1A2D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0205151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4"/>
        <p:cNvGrpSpPr/>
        <p:nvPr/>
      </p:nvGrpSpPr>
      <p:grpSpPr>
        <a:xfrm>
          <a:off x="0" y="0"/>
          <a:ext cx="0" cy="0"/>
          <a:chOff x="0" y="0"/>
          <a:chExt cx="0" cy="0"/>
        </a:xfrm>
      </p:grpSpPr>
      <p:sp>
        <p:nvSpPr>
          <p:cNvPr id="665" name="Google Shape;665;g318a6c9c3f9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6" name="Google Shape;666;g318a6c9c3f9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6"/>
        <p:cNvGrpSpPr/>
        <p:nvPr/>
      </p:nvGrpSpPr>
      <p:grpSpPr>
        <a:xfrm>
          <a:off x="0" y="0"/>
          <a:ext cx="0" cy="0"/>
          <a:chOff x="0" y="0"/>
          <a:chExt cx="0" cy="0"/>
        </a:xfrm>
      </p:grpSpPr>
      <p:sp>
        <p:nvSpPr>
          <p:cNvPr id="677" name="Google Shape;677;g318a6c9c3f9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8" name="Google Shape;678;g318a6c9c3f9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a:extLst>
            <a:ext uri="{FF2B5EF4-FFF2-40B4-BE49-F238E27FC236}">
              <a16:creationId xmlns:a16="http://schemas.microsoft.com/office/drawing/2014/main" id="{A6BA49C1-372F-58BC-F914-C1004989F8F0}"/>
            </a:ext>
          </a:extLst>
        </p:cNvPr>
        <p:cNvGrpSpPr/>
        <p:nvPr/>
      </p:nvGrpSpPr>
      <p:grpSpPr>
        <a:xfrm>
          <a:off x="0" y="0"/>
          <a:ext cx="0" cy="0"/>
          <a:chOff x="0" y="0"/>
          <a:chExt cx="0" cy="0"/>
        </a:xfrm>
      </p:grpSpPr>
      <p:sp>
        <p:nvSpPr>
          <p:cNvPr id="430" name="Google Shape;430;g1f87997393_0_864:notes">
            <a:extLst>
              <a:ext uri="{FF2B5EF4-FFF2-40B4-BE49-F238E27FC236}">
                <a16:creationId xmlns:a16="http://schemas.microsoft.com/office/drawing/2014/main" id="{055787BF-F8FD-FC55-3F66-18179145883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1" name="Google Shape;431;g1f87997393_0_864:notes">
            <a:extLst>
              <a:ext uri="{FF2B5EF4-FFF2-40B4-BE49-F238E27FC236}">
                <a16:creationId xmlns:a16="http://schemas.microsoft.com/office/drawing/2014/main" id="{1BD181E5-4866-0374-EFE3-B8013400850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5208013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4"/>
        <p:cNvGrpSpPr/>
        <p:nvPr/>
      </p:nvGrpSpPr>
      <p:grpSpPr>
        <a:xfrm>
          <a:off x="0" y="0"/>
          <a:ext cx="0" cy="0"/>
          <a:chOff x="0" y="0"/>
          <a:chExt cx="0" cy="0"/>
        </a:xfrm>
      </p:grpSpPr>
      <p:sp>
        <p:nvSpPr>
          <p:cNvPr id="685" name="Google Shape;685;g318a6c9c3f9_0_4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6" name="Google Shape;686;g318a6c9c3f9_0_4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2"/>
        <p:cNvGrpSpPr/>
        <p:nvPr/>
      </p:nvGrpSpPr>
      <p:grpSpPr>
        <a:xfrm>
          <a:off x="0" y="0"/>
          <a:ext cx="0" cy="0"/>
          <a:chOff x="0" y="0"/>
          <a:chExt cx="0" cy="0"/>
        </a:xfrm>
      </p:grpSpPr>
      <p:sp>
        <p:nvSpPr>
          <p:cNvPr id="693" name="Google Shape;693;g318a6c9c3f9_0_4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4" name="Google Shape;694;g318a6c9c3f9_0_4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4"/>
        <p:cNvGrpSpPr/>
        <p:nvPr/>
      </p:nvGrpSpPr>
      <p:grpSpPr>
        <a:xfrm>
          <a:off x="0" y="0"/>
          <a:ext cx="0" cy="0"/>
          <a:chOff x="0" y="0"/>
          <a:chExt cx="0" cy="0"/>
        </a:xfrm>
      </p:grpSpPr>
      <p:sp>
        <p:nvSpPr>
          <p:cNvPr id="705" name="Google Shape;705;g318a6c9c3f9_0_4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6" name="Google Shape;706;g318a6c9c3f9_0_4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0"/>
        <p:cNvGrpSpPr/>
        <p:nvPr/>
      </p:nvGrpSpPr>
      <p:grpSpPr>
        <a:xfrm>
          <a:off x="0" y="0"/>
          <a:ext cx="0" cy="0"/>
          <a:chOff x="0" y="0"/>
          <a:chExt cx="0" cy="0"/>
        </a:xfrm>
      </p:grpSpPr>
      <p:sp>
        <p:nvSpPr>
          <p:cNvPr id="771" name="Google Shape;771;g318a6c9c3f9_0_5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2" name="Google Shape;772;g318a6c9c3f9_0_5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0">
          <a:extLst>
            <a:ext uri="{FF2B5EF4-FFF2-40B4-BE49-F238E27FC236}">
              <a16:creationId xmlns:a16="http://schemas.microsoft.com/office/drawing/2014/main" id="{5D6A3677-617F-F54B-CCD2-075575BD8A7F}"/>
            </a:ext>
          </a:extLst>
        </p:cNvPr>
        <p:cNvGrpSpPr/>
        <p:nvPr/>
      </p:nvGrpSpPr>
      <p:grpSpPr>
        <a:xfrm>
          <a:off x="0" y="0"/>
          <a:ext cx="0" cy="0"/>
          <a:chOff x="0" y="0"/>
          <a:chExt cx="0" cy="0"/>
        </a:xfrm>
      </p:grpSpPr>
      <p:sp>
        <p:nvSpPr>
          <p:cNvPr id="771" name="Google Shape;771;g318a6c9c3f9_0_574:notes">
            <a:extLst>
              <a:ext uri="{FF2B5EF4-FFF2-40B4-BE49-F238E27FC236}">
                <a16:creationId xmlns:a16="http://schemas.microsoft.com/office/drawing/2014/main" id="{8453B870-CD29-B47F-12C9-B36A25CB0DE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2" name="Google Shape;772;g318a6c9c3f9_0_574:notes">
            <a:extLst>
              <a:ext uri="{FF2B5EF4-FFF2-40B4-BE49-F238E27FC236}">
                <a16:creationId xmlns:a16="http://schemas.microsoft.com/office/drawing/2014/main" id="{E12EFDEF-3560-E807-27A6-D3D03AB167C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3275224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0">
          <a:extLst>
            <a:ext uri="{FF2B5EF4-FFF2-40B4-BE49-F238E27FC236}">
              <a16:creationId xmlns:a16="http://schemas.microsoft.com/office/drawing/2014/main" id="{931C9169-E365-BB00-6205-24695822A56F}"/>
            </a:ext>
          </a:extLst>
        </p:cNvPr>
        <p:cNvGrpSpPr/>
        <p:nvPr/>
      </p:nvGrpSpPr>
      <p:grpSpPr>
        <a:xfrm>
          <a:off x="0" y="0"/>
          <a:ext cx="0" cy="0"/>
          <a:chOff x="0" y="0"/>
          <a:chExt cx="0" cy="0"/>
        </a:xfrm>
      </p:grpSpPr>
      <p:sp>
        <p:nvSpPr>
          <p:cNvPr id="771" name="Google Shape;771;g318a6c9c3f9_0_574:notes">
            <a:extLst>
              <a:ext uri="{FF2B5EF4-FFF2-40B4-BE49-F238E27FC236}">
                <a16:creationId xmlns:a16="http://schemas.microsoft.com/office/drawing/2014/main" id="{A328227D-B0A7-86B9-85CF-14026D6B6D3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2" name="Google Shape;772;g318a6c9c3f9_0_574:notes">
            <a:extLst>
              <a:ext uri="{FF2B5EF4-FFF2-40B4-BE49-F238E27FC236}">
                <a16:creationId xmlns:a16="http://schemas.microsoft.com/office/drawing/2014/main" id="{DBC536DA-7F30-F8F1-F93A-34B48300A05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522447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0">
          <a:extLst>
            <a:ext uri="{FF2B5EF4-FFF2-40B4-BE49-F238E27FC236}">
              <a16:creationId xmlns:a16="http://schemas.microsoft.com/office/drawing/2014/main" id="{CD9CF3C8-63AF-6059-F957-61B02CD57730}"/>
            </a:ext>
          </a:extLst>
        </p:cNvPr>
        <p:cNvGrpSpPr/>
        <p:nvPr/>
      </p:nvGrpSpPr>
      <p:grpSpPr>
        <a:xfrm>
          <a:off x="0" y="0"/>
          <a:ext cx="0" cy="0"/>
          <a:chOff x="0" y="0"/>
          <a:chExt cx="0" cy="0"/>
        </a:xfrm>
      </p:grpSpPr>
      <p:sp>
        <p:nvSpPr>
          <p:cNvPr id="771" name="Google Shape;771;g318a6c9c3f9_0_574:notes">
            <a:extLst>
              <a:ext uri="{FF2B5EF4-FFF2-40B4-BE49-F238E27FC236}">
                <a16:creationId xmlns:a16="http://schemas.microsoft.com/office/drawing/2014/main" id="{3D18A85A-962C-31C9-DD9A-E0EBF916065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2" name="Google Shape;772;g318a6c9c3f9_0_574:notes">
            <a:extLst>
              <a:ext uri="{FF2B5EF4-FFF2-40B4-BE49-F238E27FC236}">
                <a16:creationId xmlns:a16="http://schemas.microsoft.com/office/drawing/2014/main" id="{16EB005F-D12C-A0C2-3860-7EF96660DF3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1846447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0">
          <a:extLst>
            <a:ext uri="{FF2B5EF4-FFF2-40B4-BE49-F238E27FC236}">
              <a16:creationId xmlns:a16="http://schemas.microsoft.com/office/drawing/2014/main" id="{9F45FB4C-9F7B-5151-94D1-96FECAFB8133}"/>
            </a:ext>
          </a:extLst>
        </p:cNvPr>
        <p:cNvGrpSpPr/>
        <p:nvPr/>
      </p:nvGrpSpPr>
      <p:grpSpPr>
        <a:xfrm>
          <a:off x="0" y="0"/>
          <a:ext cx="0" cy="0"/>
          <a:chOff x="0" y="0"/>
          <a:chExt cx="0" cy="0"/>
        </a:xfrm>
      </p:grpSpPr>
      <p:sp>
        <p:nvSpPr>
          <p:cNvPr id="771" name="Google Shape;771;g318a6c9c3f9_0_574:notes">
            <a:extLst>
              <a:ext uri="{FF2B5EF4-FFF2-40B4-BE49-F238E27FC236}">
                <a16:creationId xmlns:a16="http://schemas.microsoft.com/office/drawing/2014/main" id="{28CAEB95-E2CB-F865-19CE-1095FF46666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2" name="Google Shape;772;g318a6c9c3f9_0_574:notes">
            <a:extLst>
              <a:ext uri="{FF2B5EF4-FFF2-40B4-BE49-F238E27FC236}">
                <a16:creationId xmlns:a16="http://schemas.microsoft.com/office/drawing/2014/main" id="{2920E15C-DF08-F2EC-A018-5A2E8630891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7368579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0">
          <a:extLst>
            <a:ext uri="{FF2B5EF4-FFF2-40B4-BE49-F238E27FC236}">
              <a16:creationId xmlns:a16="http://schemas.microsoft.com/office/drawing/2014/main" id="{49C10E2E-0B3A-8257-0504-B6B5AB989B0D}"/>
            </a:ext>
          </a:extLst>
        </p:cNvPr>
        <p:cNvGrpSpPr/>
        <p:nvPr/>
      </p:nvGrpSpPr>
      <p:grpSpPr>
        <a:xfrm>
          <a:off x="0" y="0"/>
          <a:ext cx="0" cy="0"/>
          <a:chOff x="0" y="0"/>
          <a:chExt cx="0" cy="0"/>
        </a:xfrm>
      </p:grpSpPr>
      <p:sp>
        <p:nvSpPr>
          <p:cNvPr id="771" name="Google Shape;771;g318a6c9c3f9_0_574:notes">
            <a:extLst>
              <a:ext uri="{FF2B5EF4-FFF2-40B4-BE49-F238E27FC236}">
                <a16:creationId xmlns:a16="http://schemas.microsoft.com/office/drawing/2014/main" id="{23F4F09A-64BC-CCD3-1921-5995ADF896E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2" name="Google Shape;772;g318a6c9c3f9_0_574:notes">
            <a:extLst>
              <a:ext uri="{FF2B5EF4-FFF2-40B4-BE49-F238E27FC236}">
                <a16:creationId xmlns:a16="http://schemas.microsoft.com/office/drawing/2014/main" id="{E0851176-3F21-77B3-FD29-48E361A5954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6418396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0">
          <a:extLst>
            <a:ext uri="{FF2B5EF4-FFF2-40B4-BE49-F238E27FC236}">
              <a16:creationId xmlns:a16="http://schemas.microsoft.com/office/drawing/2014/main" id="{3B1E15A3-ED13-1C64-1CFB-8F04C44D7556}"/>
            </a:ext>
          </a:extLst>
        </p:cNvPr>
        <p:cNvGrpSpPr/>
        <p:nvPr/>
      </p:nvGrpSpPr>
      <p:grpSpPr>
        <a:xfrm>
          <a:off x="0" y="0"/>
          <a:ext cx="0" cy="0"/>
          <a:chOff x="0" y="0"/>
          <a:chExt cx="0" cy="0"/>
        </a:xfrm>
      </p:grpSpPr>
      <p:sp>
        <p:nvSpPr>
          <p:cNvPr id="771" name="Google Shape;771;g318a6c9c3f9_0_574:notes">
            <a:extLst>
              <a:ext uri="{FF2B5EF4-FFF2-40B4-BE49-F238E27FC236}">
                <a16:creationId xmlns:a16="http://schemas.microsoft.com/office/drawing/2014/main" id="{289ED882-3804-A306-DA13-5E1BD87E777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2" name="Google Shape;772;g318a6c9c3f9_0_574:notes">
            <a:extLst>
              <a:ext uri="{FF2B5EF4-FFF2-40B4-BE49-F238E27FC236}">
                <a16:creationId xmlns:a16="http://schemas.microsoft.com/office/drawing/2014/main" id="{B4EB75F7-FD3B-9180-61AC-EB211501CC1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67811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Google Shape;430;g1f87997393_0_8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1" name="Google Shape;431;g1f87997393_0_8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0">
          <a:extLst>
            <a:ext uri="{FF2B5EF4-FFF2-40B4-BE49-F238E27FC236}">
              <a16:creationId xmlns:a16="http://schemas.microsoft.com/office/drawing/2014/main" id="{171B4BCB-152A-C6D9-FE5C-B05B0931632C}"/>
            </a:ext>
          </a:extLst>
        </p:cNvPr>
        <p:cNvGrpSpPr/>
        <p:nvPr/>
      </p:nvGrpSpPr>
      <p:grpSpPr>
        <a:xfrm>
          <a:off x="0" y="0"/>
          <a:ext cx="0" cy="0"/>
          <a:chOff x="0" y="0"/>
          <a:chExt cx="0" cy="0"/>
        </a:xfrm>
      </p:grpSpPr>
      <p:sp>
        <p:nvSpPr>
          <p:cNvPr id="771" name="Google Shape;771;g318a6c9c3f9_0_574:notes">
            <a:extLst>
              <a:ext uri="{FF2B5EF4-FFF2-40B4-BE49-F238E27FC236}">
                <a16:creationId xmlns:a16="http://schemas.microsoft.com/office/drawing/2014/main" id="{B85C81C8-C444-2361-903E-520586E3100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2" name="Google Shape;772;g318a6c9c3f9_0_574:notes">
            <a:extLst>
              <a:ext uri="{FF2B5EF4-FFF2-40B4-BE49-F238E27FC236}">
                <a16:creationId xmlns:a16="http://schemas.microsoft.com/office/drawing/2014/main" id="{C4D05DE1-3491-1BEE-3069-53DF4E067E4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3336155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0">
          <a:extLst>
            <a:ext uri="{FF2B5EF4-FFF2-40B4-BE49-F238E27FC236}">
              <a16:creationId xmlns:a16="http://schemas.microsoft.com/office/drawing/2014/main" id="{F4F15717-F719-BA33-4A51-8549CAA01AC9}"/>
            </a:ext>
          </a:extLst>
        </p:cNvPr>
        <p:cNvGrpSpPr/>
        <p:nvPr/>
      </p:nvGrpSpPr>
      <p:grpSpPr>
        <a:xfrm>
          <a:off x="0" y="0"/>
          <a:ext cx="0" cy="0"/>
          <a:chOff x="0" y="0"/>
          <a:chExt cx="0" cy="0"/>
        </a:xfrm>
      </p:grpSpPr>
      <p:sp>
        <p:nvSpPr>
          <p:cNvPr id="771" name="Google Shape;771;g318a6c9c3f9_0_574:notes">
            <a:extLst>
              <a:ext uri="{FF2B5EF4-FFF2-40B4-BE49-F238E27FC236}">
                <a16:creationId xmlns:a16="http://schemas.microsoft.com/office/drawing/2014/main" id="{B1048A14-DC95-CD23-F70C-34B50A7FF9B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2" name="Google Shape;772;g318a6c9c3f9_0_574:notes">
            <a:extLst>
              <a:ext uri="{FF2B5EF4-FFF2-40B4-BE49-F238E27FC236}">
                <a16:creationId xmlns:a16="http://schemas.microsoft.com/office/drawing/2014/main" id="{31A13150-0A5F-91AC-5264-01EDFB5D4D7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dirty="0"/>
              <a:t>Una soglia siffatta è di fatto una euristica.</a:t>
            </a:r>
            <a:endParaRPr dirty="0"/>
          </a:p>
        </p:txBody>
      </p:sp>
    </p:spTree>
    <p:extLst>
      <p:ext uri="{BB962C8B-B14F-4D97-AF65-F5344CB8AC3E}">
        <p14:creationId xmlns:p14="http://schemas.microsoft.com/office/powerpoint/2010/main" val="277171567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0">
          <a:extLst>
            <a:ext uri="{FF2B5EF4-FFF2-40B4-BE49-F238E27FC236}">
              <a16:creationId xmlns:a16="http://schemas.microsoft.com/office/drawing/2014/main" id="{6E0CB80A-4D62-9368-BCEF-A88AEC55BA54}"/>
            </a:ext>
          </a:extLst>
        </p:cNvPr>
        <p:cNvGrpSpPr/>
        <p:nvPr/>
      </p:nvGrpSpPr>
      <p:grpSpPr>
        <a:xfrm>
          <a:off x="0" y="0"/>
          <a:ext cx="0" cy="0"/>
          <a:chOff x="0" y="0"/>
          <a:chExt cx="0" cy="0"/>
        </a:xfrm>
      </p:grpSpPr>
      <p:sp>
        <p:nvSpPr>
          <p:cNvPr id="771" name="Google Shape;771;g318a6c9c3f9_0_574:notes">
            <a:extLst>
              <a:ext uri="{FF2B5EF4-FFF2-40B4-BE49-F238E27FC236}">
                <a16:creationId xmlns:a16="http://schemas.microsoft.com/office/drawing/2014/main" id="{EEFD6BE6-4F39-3B69-1F7B-2B424682C5E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2" name="Google Shape;772;g318a6c9c3f9_0_574:notes">
            <a:extLst>
              <a:ext uri="{FF2B5EF4-FFF2-40B4-BE49-F238E27FC236}">
                <a16:creationId xmlns:a16="http://schemas.microsoft.com/office/drawing/2014/main" id="{CCD2D760-06CF-D623-191F-325CE6F849E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8781873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0">
          <a:extLst>
            <a:ext uri="{FF2B5EF4-FFF2-40B4-BE49-F238E27FC236}">
              <a16:creationId xmlns:a16="http://schemas.microsoft.com/office/drawing/2014/main" id="{D72A4A5E-5CD9-C00F-2871-B1ED81B1C3D5}"/>
            </a:ext>
          </a:extLst>
        </p:cNvPr>
        <p:cNvGrpSpPr/>
        <p:nvPr/>
      </p:nvGrpSpPr>
      <p:grpSpPr>
        <a:xfrm>
          <a:off x="0" y="0"/>
          <a:ext cx="0" cy="0"/>
          <a:chOff x="0" y="0"/>
          <a:chExt cx="0" cy="0"/>
        </a:xfrm>
      </p:grpSpPr>
      <p:sp>
        <p:nvSpPr>
          <p:cNvPr id="771" name="Google Shape;771;g318a6c9c3f9_0_574:notes">
            <a:extLst>
              <a:ext uri="{FF2B5EF4-FFF2-40B4-BE49-F238E27FC236}">
                <a16:creationId xmlns:a16="http://schemas.microsoft.com/office/drawing/2014/main" id="{988171ED-85FB-DB22-61F2-E7F3C4BB10B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2" name="Google Shape;772;g318a6c9c3f9_0_574:notes">
            <a:extLst>
              <a:ext uri="{FF2B5EF4-FFF2-40B4-BE49-F238E27FC236}">
                <a16:creationId xmlns:a16="http://schemas.microsoft.com/office/drawing/2014/main" id="{CD3F7540-4C88-FAED-DD86-C31298D57E8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5144403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0">
          <a:extLst>
            <a:ext uri="{FF2B5EF4-FFF2-40B4-BE49-F238E27FC236}">
              <a16:creationId xmlns:a16="http://schemas.microsoft.com/office/drawing/2014/main" id="{26B2111A-6C8D-84B2-8B3F-2F6B319423AF}"/>
            </a:ext>
          </a:extLst>
        </p:cNvPr>
        <p:cNvGrpSpPr/>
        <p:nvPr/>
      </p:nvGrpSpPr>
      <p:grpSpPr>
        <a:xfrm>
          <a:off x="0" y="0"/>
          <a:ext cx="0" cy="0"/>
          <a:chOff x="0" y="0"/>
          <a:chExt cx="0" cy="0"/>
        </a:xfrm>
      </p:grpSpPr>
      <p:sp>
        <p:nvSpPr>
          <p:cNvPr id="771" name="Google Shape;771;g318a6c9c3f9_0_574:notes">
            <a:extLst>
              <a:ext uri="{FF2B5EF4-FFF2-40B4-BE49-F238E27FC236}">
                <a16:creationId xmlns:a16="http://schemas.microsoft.com/office/drawing/2014/main" id="{05DF4E69-7900-33D3-9E05-AA78C89EA2C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2" name="Google Shape;772;g318a6c9c3f9_0_574:notes">
            <a:extLst>
              <a:ext uri="{FF2B5EF4-FFF2-40B4-BE49-F238E27FC236}">
                <a16:creationId xmlns:a16="http://schemas.microsoft.com/office/drawing/2014/main" id="{FFEB6ABB-5494-990B-1F8E-A0943274F2A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8144059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0">
          <a:extLst>
            <a:ext uri="{FF2B5EF4-FFF2-40B4-BE49-F238E27FC236}">
              <a16:creationId xmlns:a16="http://schemas.microsoft.com/office/drawing/2014/main" id="{49EF4AC8-B6B1-3DE4-C1F7-2342C97BADEF}"/>
            </a:ext>
          </a:extLst>
        </p:cNvPr>
        <p:cNvGrpSpPr/>
        <p:nvPr/>
      </p:nvGrpSpPr>
      <p:grpSpPr>
        <a:xfrm>
          <a:off x="0" y="0"/>
          <a:ext cx="0" cy="0"/>
          <a:chOff x="0" y="0"/>
          <a:chExt cx="0" cy="0"/>
        </a:xfrm>
      </p:grpSpPr>
      <p:sp>
        <p:nvSpPr>
          <p:cNvPr id="771" name="Google Shape;771;g318a6c9c3f9_0_574:notes">
            <a:extLst>
              <a:ext uri="{FF2B5EF4-FFF2-40B4-BE49-F238E27FC236}">
                <a16:creationId xmlns:a16="http://schemas.microsoft.com/office/drawing/2014/main" id="{14C940B0-6A85-E3D7-C219-E8AA162B75B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2" name="Google Shape;772;g318a6c9c3f9_0_574:notes">
            <a:extLst>
              <a:ext uri="{FF2B5EF4-FFF2-40B4-BE49-F238E27FC236}">
                <a16:creationId xmlns:a16="http://schemas.microsoft.com/office/drawing/2014/main" id="{BAD63748-02DB-CA64-4993-73341D1D568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2057057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0">
          <a:extLst>
            <a:ext uri="{FF2B5EF4-FFF2-40B4-BE49-F238E27FC236}">
              <a16:creationId xmlns:a16="http://schemas.microsoft.com/office/drawing/2014/main" id="{75F64481-7641-16AB-3F71-0F471A062A65}"/>
            </a:ext>
          </a:extLst>
        </p:cNvPr>
        <p:cNvGrpSpPr/>
        <p:nvPr/>
      </p:nvGrpSpPr>
      <p:grpSpPr>
        <a:xfrm>
          <a:off x="0" y="0"/>
          <a:ext cx="0" cy="0"/>
          <a:chOff x="0" y="0"/>
          <a:chExt cx="0" cy="0"/>
        </a:xfrm>
      </p:grpSpPr>
      <p:sp>
        <p:nvSpPr>
          <p:cNvPr id="771" name="Google Shape;771;g318a6c9c3f9_0_574:notes">
            <a:extLst>
              <a:ext uri="{FF2B5EF4-FFF2-40B4-BE49-F238E27FC236}">
                <a16:creationId xmlns:a16="http://schemas.microsoft.com/office/drawing/2014/main" id="{7AECF633-0ADD-7DEB-473B-CF2CF3C6628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2" name="Google Shape;772;g318a6c9c3f9_0_574:notes">
            <a:extLst>
              <a:ext uri="{FF2B5EF4-FFF2-40B4-BE49-F238E27FC236}">
                <a16:creationId xmlns:a16="http://schemas.microsoft.com/office/drawing/2014/main" id="{99CC22B2-27DB-B1FC-6FE5-8E3A0491352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3577661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0">
          <a:extLst>
            <a:ext uri="{FF2B5EF4-FFF2-40B4-BE49-F238E27FC236}">
              <a16:creationId xmlns:a16="http://schemas.microsoft.com/office/drawing/2014/main" id="{CF23AD8E-0974-D5D2-14F0-A6182D3FC23E}"/>
            </a:ext>
          </a:extLst>
        </p:cNvPr>
        <p:cNvGrpSpPr/>
        <p:nvPr/>
      </p:nvGrpSpPr>
      <p:grpSpPr>
        <a:xfrm>
          <a:off x="0" y="0"/>
          <a:ext cx="0" cy="0"/>
          <a:chOff x="0" y="0"/>
          <a:chExt cx="0" cy="0"/>
        </a:xfrm>
      </p:grpSpPr>
      <p:sp>
        <p:nvSpPr>
          <p:cNvPr id="771" name="Google Shape;771;g318a6c9c3f9_0_574:notes">
            <a:extLst>
              <a:ext uri="{FF2B5EF4-FFF2-40B4-BE49-F238E27FC236}">
                <a16:creationId xmlns:a16="http://schemas.microsoft.com/office/drawing/2014/main" id="{FEAAA7BB-683D-5399-1E02-14859267089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2" name="Google Shape;772;g318a6c9c3f9_0_574:notes">
            <a:extLst>
              <a:ext uri="{FF2B5EF4-FFF2-40B4-BE49-F238E27FC236}">
                <a16:creationId xmlns:a16="http://schemas.microsoft.com/office/drawing/2014/main" id="{385D4CEE-C131-6031-8D31-981D876DB2D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150356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a:extLst>
            <a:ext uri="{FF2B5EF4-FFF2-40B4-BE49-F238E27FC236}">
              <a16:creationId xmlns:a16="http://schemas.microsoft.com/office/drawing/2014/main" id="{B2A85757-D383-6A2B-C3AA-B3B27EA50D12}"/>
            </a:ext>
          </a:extLst>
        </p:cNvPr>
        <p:cNvGrpSpPr/>
        <p:nvPr/>
      </p:nvGrpSpPr>
      <p:grpSpPr>
        <a:xfrm>
          <a:off x="0" y="0"/>
          <a:ext cx="0" cy="0"/>
          <a:chOff x="0" y="0"/>
          <a:chExt cx="0" cy="0"/>
        </a:xfrm>
      </p:grpSpPr>
      <p:sp>
        <p:nvSpPr>
          <p:cNvPr id="430" name="Google Shape;430;g1f87997393_0_864:notes">
            <a:extLst>
              <a:ext uri="{FF2B5EF4-FFF2-40B4-BE49-F238E27FC236}">
                <a16:creationId xmlns:a16="http://schemas.microsoft.com/office/drawing/2014/main" id="{86CBB35C-2B25-79D9-771C-7406CFABCA6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1" name="Google Shape;431;g1f87997393_0_864:notes">
            <a:extLst>
              <a:ext uri="{FF2B5EF4-FFF2-40B4-BE49-F238E27FC236}">
                <a16:creationId xmlns:a16="http://schemas.microsoft.com/office/drawing/2014/main" id="{9C9B9AAF-3A85-981E-B974-5024970B06B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195452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g3189e30447f_1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7" name="Google Shape;447;g3189e30447f_1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5"/>
        <p:cNvGrpSpPr/>
        <p:nvPr/>
      </p:nvGrpSpPr>
      <p:grpSpPr>
        <a:xfrm>
          <a:off x="0" y="0"/>
          <a:ext cx="0" cy="0"/>
          <a:chOff x="0" y="0"/>
          <a:chExt cx="0" cy="0"/>
        </a:xfrm>
      </p:grpSpPr>
      <p:sp>
        <p:nvSpPr>
          <p:cNvPr id="456" name="Google Shape;456;g3189e30447f_1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7" name="Google Shape;457;g3189e30447f_1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it-IT" b="1" dirty="0" err="1"/>
              <a:t>estrapolaVolumeVene.m</a:t>
            </a:r>
            <a:endParaRPr lang="it-IT" dirty="0"/>
          </a:p>
          <a:p>
            <a:pPr lvl="1"/>
            <a:r>
              <a:rPr lang="it-IT" dirty="0"/>
              <a:t>Scopo: isolare dal volume </a:t>
            </a:r>
            <a:r>
              <a:rPr lang="it-IT" b="1" dirty="0"/>
              <a:t>M</a:t>
            </a:r>
            <a:r>
              <a:rPr lang="it-IT" dirty="0"/>
              <a:t> solo la regione </a:t>
            </a:r>
            <a:r>
              <a:rPr lang="it-IT" b="1" dirty="0"/>
              <a:t>utile del palmo</a:t>
            </a:r>
            <a:r>
              <a:rPr lang="it-IT" dirty="0"/>
              <a:t> per la ricerca delle vene, rimuovendo </a:t>
            </a:r>
            <a:r>
              <a:rPr lang="it-IT" b="1" dirty="0"/>
              <a:t>acqua/rumore</a:t>
            </a:r>
            <a:r>
              <a:rPr lang="it-IT" dirty="0"/>
              <a:t> e </a:t>
            </a:r>
            <a:r>
              <a:rPr lang="it-IT" b="1" dirty="0"/>
              <a:t>regioni nere</a:t>
            </a:r>
            <a:r>
              <a:rPr lang="it-IT" dirty="0"/>
              <a:t>, e producendo maschere di supporto.</a:t>
            </a:r>
          </a:p>
          <a:p>
            <a:pPr lvl="1"/>
            <a:r>
              <a:rPr lang="it-IT" dirty="0"/>
              <a:t>Stima superficie del palmo: soglia </a:t>
            </a:r>
            <a:r>
              <a:rPr lang="it-IT" b="1" dirty="0" err="1"/>
              <a:t>tresh</a:t>
            </a:r>
            <a:r>
              <a:rPr lang="it-IT" b="1" dirty="0"/>
              <a:t>=64</a:t>
            </a:r>
            <a:r>
              <a:rPr lang="it-IT" dirty="0"/>
              <a:t>, applicazione di </a:t>
            </a:r>
            <a:r>
              <a:rPr lang="it-IT" b="1" dirty="0"/>
              <a:t>flip</a:t>
            </a:r>
            <a:r>
              <a:rPr lang="it-IT" dirty="0"/>
              <a:t> per coerenza con acquisizione; per ogni (</a:t>
            </a:r>
            <a:r>
              <a:rPr lang="it-IT" dirty="0" err="1"/>
              <a:t>x,y</a:t>
            </a:r>
            <a:r>
              <a:rPr lang="it-IT" dirty="0"/>
              <a:t>) viene selezionato il voxel sopra-soglia più superficiale ⇒ </a:t>
            </a:r>
            <a:r>
              <a:rPr lang="it-IT" b="1" dirty="0"/>
              <a:t>mappa 2D della superficie</a:t>
            </a:r>
            <a:r>
              <a:rPr lang="it-IT" dirty="0"/>
              <a:t>.</a:t>
            </a:r>
          </a:p>
          <a:p>
            <a:pPr lvl="1"/>
            <a:r>
              <a:rPr lang="it-IT" dirty="0"/>
              <a:t>Regolarizzazione superficie: filtro </a:t>
            </a:r>
            <a:r>
              <a:rPr lang="it-IT" b="1" dirty="0"/>
              <a:t>media 20×20</a:t>
            </a:r>
            <a:r>
              <a:rPr lang="it-IT" dirty="0"/>
              <a:t> per ridurre rumore e discontinuità.</a:t>
            </a:r>
          </a:p>
          <a:p>
            <a:pPr lvl="1"/>
            <a:r>
              <a:rPr lang="it-IT" dirty="0"/>
              <a:t>Conversione </a:t>
            </a:r>
            <a:r>
              <a:rPr lang="it-IT" dirty="0" err="1"/>
              <a:t>mm→slice</a:t>
            </a:r>
            <a:r>
              <a:rPr lang="it-IT" dirty="0"/>
              <a:t>: da </a:t>
            </a:r>
            <a:r>
              <a:rPr lang="it-IT" b="1" dirty="0"/>
              <a:t>Z</a:t>
            </a:r>
            <a:r>
              <a:rPr lang="it-IT" dirty="0"/>
              <a:t> si ricava </a:t>
            </a:r>
            <a:r>
              <a:rPr lang="it-IT" b="1" dirty="0" err="1"/>
              <a:t>dz</a:t>
            </a:r>
            <a:r>
              <a:rPr lang="it-IT" b="1" dirty="0"/>
              <a:t> = Z(2)−Z(1)</a:t>
            </a:r>
            <a:r>
              <a:rPr lang="it-IT" dirty="0"/>
              <a:t>; i parametri </a:t>
            </a:r>
            <a:r>
              <a:rPr lang="it-IT" b="1" dirty="0" err="1"/>
              <a:t>depth</a:t>
            </a:r>
            <a:r>
              <a:rPr lang="it-IT" b="1" dirty="0"/>
              <a:t>=0.2 mm</a:t>
            </a:r>
            <a:r>
              <a:rPr lang="it-IT" dirty="0"/>
              <a:t> e </a:t>
            </a:r>
            <a:r>
              <a:rPr lang="it-IT" b="1" dirty="0" err="1"/>
              <a:t>thick</a:t>
            </a:r>
            <a:r>
              <a:rPr lang="it-IT" b="1" dirty="0"/>
              <a:t>=0.2 mm</a:t>
            </a:r>
            <a:r>
              <a:rPr lang="it-IT" dirty="0"/>
              <a:t> vengono convertiti in indici: </a:t>
            </a:r>
            <a:r>
              <a:rPr lang="it-IT" sz="1100" b="0" i="0" u="none" strike="noStrike" cap="none" dirty="0" err="1">
                <a:solidFill>
                  <a:srgbClr val="000000"/>
                </a:solidFill>
                <a:latin typeface="Arial"/>
                <a:ea typeface="Arial"/>
                <a:cs typeface="Arial"/>
                <a:sym typeface="Arial"/>
              </a:rPr>
              <a:t>depth_ind</a:t>
            </a:r>
            <a:r>
              <a:rPr lang="it-IT" sz="1100" b="0" i="0" u="none" strike="noStrike" cap="none" dirty="0">
                <a:solidFill>
                  <a:srgbClr val="000000"/>
                </a:solidFill>
                <a:latin typeface="Arial"/>
                <a:ea typeface="Arial"/>
                <a:cs typeface="Arial"/>
                <a:sym typeface="Arial"/>
              </a:rPr>
              <a:t>=round(</a:t>
            </a:r>
            <a:r>
              <a:rPr lang="it-IT" sz="1100" b="0" i="0" u="none" strike="noStrike" cap="none" dirty="0" err="1">
                <a:solidFill>
                  <a:srgbClr val="000000"/>
                </a:solidFill>
                <a:latin typeface="Arial"/>
                <a:ea typeface="Arial"/>
                <a:cs typeface="Arial"/>
                <a:sym typeface="Arial"/>
              </a:rPr>
              <a:t>depth</a:t>
            </a:r>
            <a:r>
              <a:rPr lang="it-IT" sz="1100" b="0" i="0" u="none" strike="noStrike" cap="none" dirty="0">
                <a:solidFill>
                  <a:srgbClr val="000000"/>
                </a:solidFill>
                <a:latin typeface="Arial"/>
                <a:ea typeface="Arial"/>
                <a:cs typeface="Arial"/>
                <a:sym typeface="Arial"/>
              </a:rPr>
              <a:t>/</a:t>
            </a:r>
            <a:r>
              <a:rPr lang="it-IT" sz="1100" b="0" i="0" u="none" strike="noStrike" cap="none" dirty="0" err="1">
                <a:solidFill>
                  <a:srgbClr val="000000"/>
                </a:solidFill>
                <a:latin typeface="Arial"/>
                <a:ea typeface="Arial"/>
                <a:cs typeface="Arial"/>
                <a:sym typeface="Arial"/>
              </a:rPr>
              <a:t>dz</a:t>
            </a:r>
            <a:r>
              <a:rPr lang="it-IT" sz="1100" b="0" i="0" u="none" strike="noStrike" cap="none" dirty="0">
                <a:solidFill>
                  <a:srgbClr val="000000"/>
                </a:solidFill>
                <a:latin typeface="Arial"/>
                <a:ea typeface="Arial"/>
                <a:cs typeface="Arial"/>
                <a:sym typeface="Arial"/>
              </a:rPr>
              <a:t>)</a:t>
            </a:r>
            <a:r>
              <a:rPr lang="it-IT" dirty="0"/>
              <a:t>, </a:t>
            </a:r>
            <a:r>
              <a:rPr lang="it-IT" sz="1100" b="0" i="0" u="none" strike="noStrike" cap="none" dirty="0" err="1">
                <a:solidFill>
                  <a:srgbClr val="000000"/>
                </a:solidFill>
                <a:latin typeface="Arial"/>
                <a:ea typeface="Arial"/>
                <a:cs typeface="Arial"/>
                <a:sym typeface="Arial"/>
              </a:rPr>
              <a:t>thick_ind</a:t>
            </a:r>
            <a:r>
              <a:rPr lang="it-IT" sz="1100" b="0" i="0" u="none" strike="noStrike" cap="none" dirty="0">
                <a:solidFill>
                  <a:srgbClr val="000000"/>
                </a:solidFill>
                <a:latin typeface="Arial"/>
                <a:ea typeface="Arial"/>
                <a:cs typeface="Arial"/>
                <a:sym typeface="Arial"/>
              </a:rPr>
              <a:t>=round(</a:t>
            </a:r>
            <a:r>
              <a:rPr lang="it-IT" sz="1100" b="0" i="0" u="none" strike="noStrike" cap="none" dirty="0" err="1">
                <a:solidFill>
                  <a:srgbClr val="000000"/>
                </a:solidFill>
                <a:latin typeface="Arial"/>
                <a:ea typeface="Arial"/>
                <a:cs typeface="Arial"/>
                <a:sym typeface="Arial"/>
              </a:rPr>
              <a:t>thick</a:t>
            </a:r>
            <a:r>
              <a:rPr lang="it-IT" sz="1100" b="0" i="0" u="none" strike="noStrike" cap="none" dirty="0">
                <a:solidFill>
                  <a:srgbClr val="000000"/>
                </a:solidFill>
                <a:latin typeface="Arial"/>
                <a:ea typeface="Arial"/>
                <a:cs typeface="Arial"/>
                <a:sym typeface="Arial"/>
              </a:rPr>
              <a:t>/</a:t>
            </a:r>
            <a:r>
              <a:rPr lang="it-IT" sz="1100" b="0" i="0" u="none" strike="noStrike" cap="none" dirty="0" err="1">
                <a:solidFill>
                  <a:srgbClr val="000000"/>
                </a:solidFill>
                <a:latin typeface="Arial"/>
                <a:ea typeface="Arial"/>
                <a:cs typeface="Arial"/>
                <a:sym typeface="Arial"/>
              </a:rPr>
              <a:t>dz</a:t>
            </a:r>
            <a:r>
              <a:rPr lang="it-IT" sz="1100" b="0" i="0" u="none" strike="noStrike" cap="none" dirty="0">
                <a:solidFill>
                  <a:srgbClr val="000000"/>
                </a:solidFill>
                <a:latin typeface="Arial"/>
                <a:ea typeface="Arial"/>
                <a:cs typeface="Arial"/>
                <a:sym typeface="Arial"/>
              </a:rPr>
              <a:t>)</a:t>
            </a:r>
            <a:r>
              <a:rPr lang="it-IT" dirty="0"/>
              <a:t>.</a:t>
            </a:r>
          </a:p>
          <a:p>
            <a:pPr lvl="1"/>
            <a:r>
              <a:rPr lang="it-IT" dirty="0"/>
              <a:t>Selezione in profondità: viene definita una </a:t>
            </a:r>
            <a:r>
              <a:rPr lang="it-IT" b="1" dirty="0"/>
              <a:t>fascia</a:t>
            </a:r>
            <a:r>
              <a:rPr lang="it-IT" dirty="0"/>
              <a:t> relativa alla superficie, traslata di </a:t>
            </a:r>
            <a:r>
              <a:rPr lang="it-IT" sz="1100" b="0" i="0" u="none" strike="noStrike" cap="none" dirty="0" err="1">
                <a:solidFill>
                  <a:srgbClr val="000000"/>
                </a:solidFill>
                <a:latin typeface="Arial"/>
                <a:ea typeface="Arial"/>
                <a:cs typeface="Arial"/>
                <a:sym typeface="Arial"/>
              </a:rPr>
              <a:t>depth_ind</a:t>
            </a:r>
            <a:r>
              <a:rPr lang="it-IT" dirty="0"/>
              <a:t> e con spessore </a:t>
            </a:r>
            <a:r>
              <a:rPr lang="it-IT" sz="1100" b="0" i="0" u="none" strike="noStrike" cap="none" dirty="0" err="1">
                <a:solidFill>
                  <a:srgbClr val="000000"/>
                </a:solidFill>
                <a:latin typeface="Arial"/>
                <a:ea typeface="Arial"/>
                <a:cs typeface="Arial"/>
                <a:sym typeface="Arial"/>
              </a:rPr>
              <a:t>thick_ind</a:t>
            </a:r>
            <a:r>
              <a:rPr lang="it-IT" dirty="0"/>
              <a:t> (eventuale rampa se trasparenza attiva).</a:t>
            </a:r>
          </a:p>
          <a:p>
            <a:pPr lvl="1"/>
            <a:r>
              <a:rPr lang="it-IT" dirty="0"/>
              <a:t>Maschera 3D </a:t>
            </a:r>
            <a:r>
              <a:rPr lang="it-IT" b="1" dirty="0"/>
              <a:t>A (0–255)</a:t>
            </a:r>
            <a:r>
              <a:rPr lang="it-IT" dirty="0"/>
              <a:t>: sopra la fascia viene posto </a:t>
            </a:r>
            <a:r>
              <a:rPr lang="it-IT" b="1" dirty="0"/>
              <a:t>0</a:t>
            </a:r>
            <a:r>
              <a:rPr lang="it-IT" dirty="0"/>
              <a:t> (scarto), sotto </a:t>
            </a:r>
            <a:r>
              <a:rPr lang="it-IT" b="1" dirty="0"/>
              <a:t>255</a:t>
            </a:r>
            <a:r>
              <a:rPr lang="it-IT" dirty="0"/>
              <a:t> (mantengo), nella fascia intermedia viene applicata una transizione graduale.</a:t>
            </a:r>
          </a:p>
          <a:p>
            <a:pPr lvl="1"/>
            <a:r>
              <a:rPr lang="it-IT" dirty="0"/>
              <a:t>Rimozione acqua/rumore: dalla maschera viene ricavata </a:t>
            </a:r>
            <a:r>
              <a:rPr lang="it-IT" b="1" dirty="0" err="1"/>
              <a:t>mascheraAcqua</a:t>
            </a:r>
            <a:r>
              <a:rPr lang="it-IT" dirty="0"/>
              <a:t> e i voxel corrispondenti vengono azzerati nel volume.</a:t>
            </a:r>
          </a:p>
          <a:p>
            <a:pPr lvl="1"/>
            <a:r>
              <a:rPr lang="it-IT" dirty="0" err="1"/>
              <a:t>Ri</a:t>
            </a:r>
            <a:r>
              <a:rPr lang="it-IT" dirty="0"/>
              <a:t>-orientamento per la pipeline: volume e maschere vengono riallineati (inversione asse profondità + permutazione) nel formato </a:t>
            </a:r>
            <a:r>
              <a:rPr lang="it-IT" b="1" dirty="0"/>
              <a:t>[</a:t>
            </a:r>
            <a:r>
              <a:rPr lang="it-IT" b="1" dirty="0" err="1"/>
              <a:t>y,x,z</a:t>
            </a:r>
            <a:r>
              <a:rPr lang="it-IT" b="1" dirty="0"/>
              <a:t>]</a:t>
            </a:r>
            <a:r>
              <a:rPr lang="it-IT" dirty="0"/>
              <a:t>.</a:t>
            </a:r>
          </a:p>
          <a:p>
            <a:pPr lvl="1"/>
            <a:r>
              <a:rPr lang="it-IT" dirty="0"/>
              <a:t>Rimozione regioni nere: tramite </a:t>
            </a:r>
            <a:r>
              <a:rPr lang="it-IT" b="1" dirty="0" err="1"/>
              <a:t>calcolaMaschere.m</a:t>
            </a:r>
            <a:r>
              <a:rPr lang="it-IT" dirty="0"/>
              <a:t> vengono calcolate le maschere del nero, viene ottenuto </a:t>
            </a:r>
            <a:r>
              <a:rPr lang="it-IT" b="1" dirty="0" err="1"/>
              <a:t>volumePalmo</a:t>
            </a:r>
            <a:r>
              <a:rPr lang="it-IT" dirty="0"/>
              <a:t> e viene generato </a:t>
            </a:r>
            <a:r>
              <a:rPr lang="it-IT" b="1" dirty="0" err="1"/>
              <a:t>Mnp</a:t>
            </a:r>
            <a:r>
              <a:rPr lang="it-IT" dirty="0"/>
              <a:t> (volume ripulito da acqua + nero).</a:t>
            </a:r>
          </a:p>
          <a:p>
            <a:pPr lvl="1"/>
            <a:r>
              <a:rPr lang="it-IT" dirty="0"/>
              <a:t>Indici di inizio palmo: per ogni (</a:t>
            </a:r>
            <a:r>
              <a:rPr lang="it-IT" dirty="0" err="1"/>
              <a:t>x,y</a:t>
            </a:r>
            <a:r>
              <a:rPr lang="it-IT" dirty="0"/>
              <a:t>) viene calcolata la prima slice non nulla (</a:t>
            </a:r>
            <a:r>
              <a:rPr lang="it-IT" b="1" dirty="0" err="1"/>
              <a:t>indiciPalmo</a:t>
            </a:r>
            <a:r>
              <a:rPr lang="it-IT" dirty="0"/>
              <a:t>); sottraendo </a:t>
            </a:r>
            <a:r>
              <a:rPr lang="it-IT" b="1" dirty="0" err="1"/>
              <a:t>offsetPelle</a:t>
            </a:r>
            <a:r>
              <a:rPr lang="it-IT" b="1" dirty="0"/>
              <a:t>=10</a:t>
            </a:r>
            <a:r>
              <a:rPr lang="it-IT" dirty="0"/>
              <a:t> si ottiene </a:t>
            </a:r>
            <a:r>
              <a:rPr lang="it-IT" b="1" dirty="0" err="1"/>
              <a:t>indiciPalmoNoPelle</a:t>
            </a:r>
            <a:r>
              <a:rPr lang="it-IT" dirty="0"/>
              <a:t>, utile per escludere lo strato superficiale.</a:t>
            </a:r>
          </a:p>
          <a:p>
            <a:pPr marL="0" lvl="0" indent="0" algn="l" rtl="0">
              <a:spcBef>
                <a:spcPts val="0"/>
              </a:spcBef>
              <a:spcAft>
                <a:spcPts val="0"/>
              </a:spcAft>
              <a:buNone/>
            </a:pP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Google Shape;465;g3189e30447f_1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6" name="Google Shape;466;g3189e30447f_1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g318a1cdddc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3" name="Google Shape;473;g318a1cdddc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slide" Target="../slides/slide2.xml"/><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pic>
        <p:nvPicPr>
          <p:cNvPr id="10" name="Google Shape;10;p2" descr="offset_comp_406605.jpg"/>
          <p:cNvPicPr preferRelativeResize="0"/>
          <p:nvPr/>
        </p:nvPicPr>
        <p:blipFill rotWithShape="1">
          <a:blip r:embed="rId2">
            <a:alphaModFix amt="66000"/>
          </a:blip>
          <a:srcRect l="20991" t="2690" r="40112" b="39565"/>
          <a:stretch/>
        </p:blipFill>
        <p:spPr>
          <a:xfrm>
            <a:off x="0" y="0"/>
            <a:ext cx="5157900" cy="5143500"/>
          </a:xfrm>
          <a:prstGeom prst="rtTriangle">
            <a:avLst/>
          </a:prstGeom>
          <a:noFill/>
          <a:ln>
            <a:noFill/>
          </a:ln>
        </p:spPr>
      </p:pic>
      <p:pic>
        <p:nvPicPr>
          <p:cNvPr id="11" name="Google Shape;11;p2" descr="offset_comp_342327_edtied.jpg"/>
          <p:cNvPicPr preferRelativeResize="0"/>
          <p:nvPr/>
        </p:nvPicPr>
        <p:blipFill rotWithShape="1">
          <a:blip r:embed="rId3">
            <a:alphaModFix amt="31000"/>
          </a:blip>
          <a:srcRect l="14009" t="35833" r="43289" b="11297"/>
          <a:stretch/>
        </p:blipFill>
        <p:spPr>
          <a:xfrm rot="10800000">
            <a:off x="6976800" y="-25"/>
            <a:ext cx="2167200" cy="2012700"/>
          </a:xfrm>
          <a:prstGeom prst="rtTriangle">
            <a:avLst/>
          </a:prstGeom>
          <a:noFill/>
          <a:ln>
            <a:noFill/>
          </a:ln>
        </p:spPr>
      </p:pic>
      <p:sp>
        <p:nvSpPr>
          <p:cNvPr id="12" name="Google Shape;12;p2"/>
          <p:cNvSpPr txBox="1">
            <a:spLocks noGrp="1"/>
          </p:cNvSpPr>
          <p:nvPr>
            <p:ph type="ctrTitle"/>
          </p:nvPr>
        </p:nvSpPr>
        <p:spPr>
          <a:xfrm>
            <a:off x="3537150" y="1578400"/>
            <a:ext cx="5017500" cy="1578900"/>
          </a:xfrm>
          <a:prstGeom prst="rect">
            <a:avLst/>
          </a:prstGeom>
        </p:spPr>
        <p:txBody>
          <a:bodyPr spcFirstLastPara="1" wrap="square" lIns="91425" tIns="91425" rIns="91425" bIns="91425" anchor="t" anchorCtr="0">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a:endParaRPr/>
          </a:p>
        </p:txBody>
      </p:sp>
      <p:sp>
        <p:nvSpPr>
          <p:cNvPr id="13" name="Google Shape;13;p2"/>
          <p:cNvSpPr txBox="1">
            <a:spLocks noGrp="1"/>
          </p:cNvSpPr>
          <p:nvPr>
            <p:ph type="subTitle" idx="1"/>
          </p:nvPr>
        </p:nvSpPr>
        <p:spPr>
          <a:xfrm>
            <a:off x="5083950" y="3924925"/>
            <a:ext cx="3470700" cy="506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14" name="Google Shape;14;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t"/>
              <a:t>‹#›</a:t>
            </a:fld>
            <a:endParaRPr/>
          </a:p>
        </p:txBody>
      </p:sp>
      <p:sp>
        <p:nvSpPr>
          <p:cNvPr id="15" name="Google Shape;15;p2"/>
          <p:cNvSpPr/>
          <p:nvPr/>
        </p:nvSpPr>
        <p:spPr>
          <a:xfrm rot="-5400000">
            <a:off x="5846" y="-4836"/>
            <a:ext cx="2291400" cy="23001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flipH="1">
            <a:off x="652821" y="576768"/>
            <a:ext cx="2300100" cy="22914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61"/>
        <p:cNvGrpSpPr/>
        <p:nvPr/>
      </p:nvGrpSpPr>
      <p:grpSpPr>
        <a:xfrm>
          <a:off x="0" y="0"/>
          <a:ext cx="0" cy="0"/>
          <a:chOff x="0" y="0"/>
          <a:chExt cx="0" cy="0"/>
        </a:xfrm>
      </p:grpSpPr>
      <p:sp>
        <p:nvSpPr>
          <p:cNvPr id="162" name="Google Shape;162;p12">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2">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2">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2">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6" name="Google Shape;166;p12"/>
          <p:cNvGrpSpPr/>
          <p:nvPr/>
        </p:nvGrpSpPr>
        <p:grpSpPr>
          <a:xfrm>
            <a:off x="0" y="381001"/>
            <a:ext cx="1037850" cy="1016287"/>
            <a:chOff x="0" y="381001"/>
            <a:chExt cx="1037850" cy="1016287"/>
          </a:xfrm>
        </p:grpSpPr>
        <p:sp>
          <p:nvSpPr>
            <p:cNvPr id="167" name="Google Shape;167;p12"/>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2"/>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9" name="Google Shape;169;p12"/>
          <p:cNvSpPr txBox="1">
            <a:spLocks noGrp="1"/>
          </p:cNvSpPr>
          <p:nvPr>
            <p:ph type="title"/>
          </p:nvPr>
        </p:nvSpPr>
        <p:spPr>
          <a:xfrm>
            <a:off x="1297500" y="1658325"/>
            <a:ext cx="3036300" cy="17517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70" name="Google Shape;170;p12"/>
          <p:cNvSpPr txBox="1">
            <a:spLocks noGrp="1"/>
          </p:cNvSpPr>
          <p:nvPr>
            <p:ph type="subTitle" idx="1"/>
          </p:nvPr>
        </p:nvSpPr>
        <p:spPr>
          <a:xfrm>
            <a:off x="1297500" y="3538000"/>
            <a:ext cx="3036300" cy="506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171" name="Google Shape;171;p12"/>
          <p:cNvSpPr txBox="1">
            <a:spLocks noGrp="1"/>
          </p:cNvSpPr>
          <p:nvPr>
            <p:ph type="body" idx="2"/>
          </p:nvPr>
        </p:nvSpPr>
        <p:spPr>
          <a:xfrm>
            <a:off x="4648200" y="1696600"/>
            <a:ext cx="3676800" cy="2347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72" name="Google Shape;172;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t"/>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73"/>
        <p:cNvGrpSpPr/>
        <p:nvPr/>
      </p:nvGrpSpPr>
      <p:grpSpPr>
        <a:xfrm>
          <a:off x="0" y="0"/>
          <a:ext cx="0" cy="0"/>
          <a:chOff x="0" y="0"/>
          <a:chExt cx="0" cy="0"/>
        </a:xfrm>
      </p:grpSpPr>
      <p:grpSp>
        <p:nvGrpSpPr>
          <p:cNvPr id="174" name="Google Shape;174;p13"/>
          <p:cNvGrpSpPr/>
          <p:nvPr/>
        </p:nvGrpSpPr>
        <p:grpSpPr>
          <a:xfrm>
            <a:off x="0" y="4128572"/>
            <a:ext cx="698925" cy="684657"/>
            <a:chOff x="0" y="3785672"/>
            <a:chExt cx="698925" cy="684657"/>
          </a:xfrm>
        </p:grpSpPr>
        <p:sp>
          <p:nvSpPr>
            <p:cNvPr id="175" name="Google Shape;175;p13"/>
            <p:cNvSpPr/>
            <p:nvPr/>
          </p:nvSpPr>
          <p:spPr>
            <a:xfrm rot="-5400000">
              <a:off x="0" y="3785672"/>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3"/>
            <p:cNvSpPr/>
            <p:nvPr/>
          </p:nvSpPr>
          <p:spPr>
            <a:xfrm flipH="1">
              <a:off x="154125" y="3925529"/>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7" name="Google Shape;177;p13"/>
          <p:cNvSpPr txBox="1">
            <a:spLocks noGrp="1"/>
          </p:cNvSpPr>
          <p:nvPr>
            <p:ph type="body" idx="1"/>
          </p:nvPr>
        </p:nvSpPr>
        <p:spPr>
          <a:xfrm>
            <a:off x="812725" y="4305375"/>
            <a:ext cx="6936000" cy="5238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300"/>
              <a:buNone/>
              <a:defRPr/>
            </a:lvl1pPr>
          </a:lstStyle>
          <a:p>
            <a:endParaRPr/>
          </a:p>
        </p:txBody>
      </p:sp>
      <p:sp>
        <p:nvSpPr>
          <p:cNvPr id="178" name="Google Shape;178;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t"/>
              <a:t>‹#›</a:t>
            </a:fld>
            <a:endParaRPr/>
          </a:p>
        </p:txBody>
      </p:sp>
      <p:sp>
        <p:nvSpPr>
          <p:cNvPr id="179" name="Google Shape;179;p13">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3">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3">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3">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83"/>
        <p:cNvGrpSpPr/>
        <p:nvPr/>
      </p:nvGrpSpPr>
      <p:grpSpPr>
        <a:xfrm>
          <a:off x="0" y="0"/>
          <a:ext cx="0" cy="0"/>
          <a:chOff x="0" y="0"/>
          <a:chExt cx="0" cy="0"/>
        </a:xfrm>
      </p:grpSpPr>
      <p:grpSp>
        <p:nvGrpSpPr>
          <p:cNvPr id="184" name="Google Shape;184;p14"/>
          <p:cNvGrpSpPr/>
          <p:nvPr/>
        </p:nvGrpSpPr>
        <p:grpSpPr>
          <a:xfrm>
            <a:off x="4406400" y="0"/>
            <a:ext cx="4737600" cy="5143065"/>
            <a:chOff x="4406400" y="0"/>
            <a:chExt cx="4737600" cy="5143065"/>
          </a:xfrm>
        </p:grpSpPr>
        <p:sp>
          <p:nvSpPr>
            <p:cNvPr id="185" name="Google Shape;185;p14"/>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4"/>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4"/>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4"/>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4"/>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4"/>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4"/>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4"/>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4"/>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4"/>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4"/>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4"/>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4"/>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4"/>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14"/>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4"/>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4"/>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4"/>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3" name="Google Shape;203;p14"/>
          <p:cNvSpPr txBox="1">
            <a:spLocks noGrp="1"/>
          </p:cNvSpPr>
          <p:nvPr>
            <p:ph type="title" hasCustomPrompt="1"/>
          </p:nvPr>
        </p:nvSpPr>
        <p:spPr>
          <a:xfrm>
            <a:off x="823850" y="1284675"/>
            <a:ext cx="4776000" cy="1300800"/>
          </a:xfrm>
          <a:prstGeom prst="rect">
            <a:avLst/>
          </a:prstGeom>
        </p:spPr>
        <p:txBody>
          <a:bodyPr spcFirstLastPara="1" wrap="square" lIns="91425" tIns="91425" rIns="91425" bIns="91425" anchor="t" anchorCtr="0">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204" name="Google Shape;204;p14"/>
          <p:cNvSpPr txBox="1">
            <a:spLocks noGrp="1"/>
          </p:cNvSpPr>
          <p:nvPr>
            <p:ph type="body" idx="1"/>
          </p:nvPr>
        </p:nvSpPr>
        <p:spPr>
          <a:xfrm>
            <a:off x="823850" y="2643124"/>
            <a:ext cx="4776000" cy="12189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205" name="Google Shape;205;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t"/>
              <a:t>‹#›</a:t>
            </a:fld>
            <a:endParaRPr/>
          </a:p>
        </p:txBody>
      </p:sp>
      <p:sp>
        <p:nvSpPr>
          <p:cNvPr id="206" name="Google Shape;206;p14">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4">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14">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14">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10"/>
        <p:cNvGrpSpPr/>
        <p:nvPr/>
      </p:nvGrpSpPr>
      <p:grpSpPr>
        <a:xfrm>
          <a:off x="0" y="0"/>
          <a:ext cx="0" cy="0"/>
          <a:chOff x="0" y="0"/>
          <a:chExt cx="0" cy="0"/>
        </a:xfrm>
      </p:grpSpPr>
      <p:sp>
        <p:nvSpPr>
          <p:cNvPr id="211" name="Google Shape;211;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t"/>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_alt3">
  <p:cSld name="TITLE_AND_BODY_1">
    <p:spTree>
      <p:nvGrpSpPr>
        <p:cNvPr id="1" name="Shape 212"/>
        <p:cNvGrpSpPr/>
        <p:nvPr/>
      </p:nvGrpSpPr>
      <p:grpSpPr>
        <a:xfrm>
          <a:off x="0" y="0"/>
          <a:ext cx="0" cy="0"/>
          <a:chOff x="0" y="0"/>
          <a:chExt cx="0" cy="0"/>
        </a:xfrm>
      </p:grpSpPr>
      <p:pic>
        <p:nvPicPr>
          <p:cNvPr id="213" name="Google Shape;213;p16" descr="offset_comp_343059.jpg"/>
          <p:cNvPicPr preferRelativeResize="0"/>
          <p:nvPr/>
        </p:nvPicPr>
        <p:blipFill rotWithShape="1">
          <a:blip r:embed="rId2">
            <a:alphaModFix amt="80000"/>
          </a:blip>
          <a:srcRect l="30474" t="11955" r="30474" b="25870"/>
          <a:stretch/>
        </p:blipFill>
        <p:spPr>
          <a:xfrm rot="-5400000">
            <a:off x="113630" y="-105700"/>
            <a:ext cx="5142300" cy="5364300"/>
          </a:xfrm>
          <a:prstGeom prst="diagStripe">
            <a:avLst>
              <a:gd name="adj" fmla="val 50343"/>
            </a:avLst>
          </a:prstGeom>
          <a:noFill/>
          <a:ln>
            <a:noFill/>
          </a:ln>
        </p:spPr>
      </p:pic>
      <p:sp>
        <p:nvSpPr>
          <p:cNvPr id="214" name="Google Shape;214;p1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15" name="Google Shape;215;p16"/>
          <p:cNvSpPr txBox="1">
            <a:spLocks noGrp="1"/>
          </p:cNvSpPr>
          <p:nvPr>
            <p:ph type="body" idx="1"/>
          </p:nvPr>
        </p:nvSpPr>
        <p:spPr>
          <a:xfrm>
            <a:off x="4018025" y="1567550"/>
            <a:ext cx="4318500" cy="17667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Clr>
                <a:schemeClr val="dk2"/>
              </a:buClr>
              <a:buSzPts val="1300"/>
              <a:buChar char="●"/>
              <a:defRPr>
                <a:solidFill>
                  <a:schemeClr val="dk2"/>
                </a:solidFill>
              </a:defRPr>
            </a:lvl1pPr>
            <a:lvl2pPr marL="914400" lvl="1" indent="-298450" rtl="0">
              <a:spcBef>
                <a:spcPts val="1600"/>
              </a:spcBef>
              <a:spcAft>
                <a:spcPts val="0"/>
              </a:spcAft>
              <a:buClr>
                <a:schemeClr val="dk2"/>
              </a:buClr>
              <a:buSzPts val="1100"/>
              <a:buChar char="○"/>
              <a:defRPr>
                <a:solidFill>
                  <a:schemeClr val="dk2"/>
                </a:solidFill>
              </a:defRPr>
            </a:lvl2pPr>
            <a:lvl3pPr marL="1371600" lvl="2" indent="-298450" rtl="0">
              <a:spcBef>
                <a:spcPts val="1600"/>
              </a:spcBef>
              <a:spcAft>
                <a:spcPts val="0"/>
              </a:spcAft>
              <a:buClr>
                <a:schemeClr val="dk2"/>
              </a:buClr>
              <a:buSzPts val="1100"/>
              <a:buChar char="■"/>
              <a:defRPr>
                <a:solidFill>
                  <a:schemeClr val="dk2"/>
                </a:solidFill>
              </a:defRPr>
            </a:lvl3pPr>
            <a:lvl4pPr marL="1828800" lvl="3" indent="-298450" rtl="0">
              <a:spcBef>
                <a:spcPts val="1600"/>
              </a:spcBef>
              <a:spcAft>
                <a:spcPts val="0"/>
              </a:spcAft>
              <a:buClr>
                <a:schemeClr val="dk2"/>
              </a:buClr>
              <a:buSzPts val="1100"/>
              <a:buChar char="●"/>
              <a:defRPr>
                <a:solidFill>
                  <a:schemeClr val="dk2"/>
                </a:solidFill>
              </a:defRPr>
            </a:lvl4pPr>
            <a:lvl5pPr marL="2286000" lvl="4" indent="-298450" rtl="0">
              <a:spcBef>
                <a:spcPts val="1600"/>
              </a:spcBef>
              <a:spcAft>
                <a:spcPts val="0"/>
              </a:spcAft>
              <a:buClr>
                <a:schemeClr val="dk2"/>
              </a:buClr>
              <a:buSzPts val="1100"/>
              <a:buChar char="○"/>
              <a:defRPr>
                <a:solidFill>
                  <a:schemeClr val="dk2"/>
                </a:solidFill>
              </a:defRPr>
            </a:lvl5pPr>
            <a:lvl6pPr marL="2743200" lvl="5" indent="-298450" rtl="0">
              <a:spcBef>
                <a:spcPts val="1600"/>
              </a:spcBef>
              <a:spcAft>
                <a:spcPts val="0"/>
              </a:spcAft>
              <a:buClr>
                <a:schemeClr val="dk2"/>
              </a:buClr>
              <a:buSzPts val="1100"/>
              <a:buChar char="■"/>
              <a:defRPr>
                <a:solidFill>
                  <a:schemeClr val="dk2"/>
                </a:solidFill>
              </a:defRPr>
            </a:lvl6pPr>
            <a:lvl7pPr marL="3200400" lvl="6" indent="-298450" rtl="0">
              <a:spcBef>
                <a:spcPts val="1600"/>
              </a:spcBef>
              <a:spcAft>
                <a:spcPts val="0"/>
              </a:spcAft>
              <a:buClr>
                <a:schemeClr val="dk2"/>
              </a:buClr>
              <a:buSzPts val="1100"/>
              <a:buChar char="●"/>
              <a:defRPr>
                <a:solidFill>
                  <a:schemeClr val="dk2"/>
                </a:solidFill>
              </a:defRPr>
            </a:lvl7pPr>
            <a:lvl8pPr marL="3657600" lvl="7" indent="-298450" rtl="0">
              <a:spcBef>
                <a:spcPts val="1600"/>
              </a:spcBef>
              <a:spcAft>
                <a:spcPts val="0"/>
              </a:spcAft>
              <a:buClr>
                <a:schemeClr val="dk2"/>
              </a:buClr>
              <a:buSzPts val="1100"/>
              <a:buChar char="○"/>
              <a:defRPr>
                <a:solidFill>
                  <a:schemeClr val="dk2"/>
                </a:solidFill>
              </a:defRPr>
            </a:lvl8pPr>
            <a:lvl9pPr marL="4114800" lvl="8" indent="-298450" rtl="0">
              <a:spcBef>
                <a:spcPts val="1600"/>
              </a:spcBef>
              <a:spcAft>
                <a:spcPts val="1600"/>
              </a:spcAft>
              <a:buClr>
                <a:schemeClr val="dk2"/>
              </a:buClr>
              <a:buSzPts val="1100"/>
              <a:buChar char="■"/>
              <a:defRPr>
                <a:solidFill>
                  <a:schemeClr val="dk2"/>
                </a:solidFill>
              </a:defRPr>
            </a:lvl9pPr>
          </a:lstStyle>
          <a:p>
            <a:endParaRPr/>
          </a:p>
        </p:txBody>
      </p:sp>
      <p:sp>
        <p:nvSpPr>
          <p:cNvPr id="216" name="Google Shape;216;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it"/>
              <a:t>‹#›</a:t>
            </a:fld>
            <a:endParaRPr/>
          </a:p>
        </p:txBody>
      </p:sp>
      <p:sp>
        <p:nvSpPr>
          <p:cNvPr id="217" name="Google Shape;217;p16">
            <a:hlinkClick r:id="rId3"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6">
            <a:hlinkClick r:id="rId3"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16">
            <a:hlinkClick r:id="rId3"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16">
            <a:hlinkClick r:id="rId3"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1" name="Google Shape;221;p16"/>
          <p:cNvGrpSpPr/>
          <p:nvPr/>
        </p:nvGrpSpPr>
        <p:grpSpPr>
          <a:xfrm>
            <a:off x="0" y="381001"/>
            <a:ext cx="1037850" cy="1016287"/>
            <a:chOff x="0" y="381001"/>
            <a:chExt cx="1037850" cy="1016287"/>
          </a:xfrm>
        </p:grpSpPr>
        <p:sp>
          <p:nvSpPr>
            <p:cNvPr id="222" name="Google Shape;222;p16"/>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6"/>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grpSp>
        <p:nvGrpSpPr>
          <p:cNvPr id="18" name="Google Shape;18;p3"/>
          <p:cNvGrpSpPr/>
          <p:nvPr/>
        </p:nvGrpSpPr>
        <p:grpSpPr>
          <a:xfrm>
            <a:off x="4406400" y="0"/>
            <a:ext cx="4737600" cy="5143065"/>
            <a:chOff x="4406400" y="0"/>
            <a:chExt cx="4737600" cy="5143065"/>
          </a:xfrm>
        </p:grpSpPr>
        <p:sp>
          <p:nvSpPr>
            <p:cNvPr id="19" name="Google Shape;19;p3"/>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3"/>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3"/>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 name="Google Shape;37;p3"/>
          <p:cNvSpPr txBox="1">
            <a:spLocks noGrp="1"/>
          </p:cNvSpPr>
          <p:nvPr>
            <p:ph type="title"/>
          </p:nvPr>
        </p:nvSpPr>
        <p:spPr>
          <a:xfrm>
            <a:off x="823850" y="2053000"/>
            <a:ext cx="4587000" cy="11487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8" name="Google Shape;38;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t"/>
              <a:t>‹#›</a:t>
            </a:fld>
            <a:endParaRPr/>
          </a:p>
        </p:txBody>
      </p:sp>
      <p:sp>
        <p:nvSpPr>
          <p:cNvPr id="39" name="Google Shape;39;p3">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3">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3">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3">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OC">
  <p:cSld name="SECTION_HEADER_1">
    <p:spTree>
      <p:nvGrpSpPr>
        <p:cNvPr id="1" name="Shape 43"/>
        <p:cNvGrpSpPr/>
        <p:nvPr/>
      </p:nvGrpSpPr>
      <p:grpSpPr>
        <a:xfrm>
          <a:off x="0" y="0"/>
          <a:ext cx="0" cy="0"/>
          <a:chOff x="0" y="0"/>
          <a:chExt cx="0" cy="0"/>
        </a:xfrm>
      </p:grpSpPr>
      <p:grpSp>
        <p:nvGrpSpPr>
          <p:cNvPr id="44" name="Google Shape;44;p4"/>
          <p:cNvGrpSpPr/>
          <p:nvPr/>
        </p:nvGrpSpPr>
        <p:grpSpPr>
          <a:xfrm>
            <a:off x="4406400" y="0"/>
            <a:ext cx="4737600" cy="5143065"/>
            <a:chOff x="4406400" y="0"/>
            <a:chExt cx="4737600" cy="5143065"/>
          </a:xfrm>
        </p:grpSpPr>
        <p:sp>
          <p:nvSpPr>
            <p:cNvPr id="45" name="Google Shape;45;p4"/>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4"/>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4"/>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4"/>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4"/>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4"/>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4"/>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4"/>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4"/>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4"/>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4"/>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4"/>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4"/>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4"/>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4"/>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4"/>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4"/>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4"/>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 name="Google Shape;63;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it"/>
              <a:t>‹#›</a:t>
            </a:fld>
            <a:endParaRPr/>
          </a:p>
        </p:txBody>
      </p:sp>
      <p:sp>
        <p:nvSpPr>
          <p:cNvPr id="64" name="Google Shape;64;p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_alt1">
  <p:cSld name="TITLE_AND_BODY_2">
    <p:spTree>
      <p:nvGrpSpPr>
        <p:cNvPr id="1" name="Shape 76"/>
        <p:cNvGrpSpPr/>
        <p:nvPr/>
      </p:nvGrpSpPr>
      <p:grpSpPr>
        <a:xfrm>
          <a:off x="0" y="0"/>
          <a:ext cx="0" cy="0"/>
          <a:chOff x="0" y="0"/>
          <a:chExt cx="0" cy="0"/>
        </a:xfrm>
      </p:grpSpPr>
      <p:sp>
        <p:nvSpPr>
          <p:cNvPr id="77" name="Google Shape;77;p6"/>
          <p:cNvSpPr txBox="1">
            <a:spLocks noGrp="1"/>
          </p:cNvSpPr>
          <p:nvPr>
            <p:ph type="title"/>
          </p:nvPr>
        </p:nvSpPr>
        <p:spPr>
          <a:xfrm>
            <a:off x="361071" y="1924852"/>
            <a:ext cx="2304900" cy="17973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78" name="Google Shape;78;p6"/>
          <p:cNvSpPr/>
          <p:nvPr/>
        </p:nvSpPr>
        <p:spPr>
          <a:xfrm>
            <a:off x="4564200" y="0"/>
            <a:ext cx="45798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6"/>
          <p:cNvSpPr txBox="1">
            <a:spLocks noGrp="1"/>
          </p:cNvSpPr>
          <p:nvPr>
            <p:ph type="body" idx="1"/>
          </p:nvPr>
        </p:nvSpPr>
        <p:spPr>
          <a:xfrm>
            <a:off x="6451271" y="1924850"/>
            <a:ext cx="2304900" cy="1797300"/>
          </a:xfrm>
          <a:prstGeom prst="rect">
            <a:avLst/>
          </a:prstGeom>
        </p:spPr>
        <p:txBody>
          <a:bodyPr spcFirstLastPara="1" wrap="square" lIns="91425" tIns="91425" rIns="91425" bIns="91425" anchor="t" anchorCtr="0">
            <a:noAutofit/>
          </a:bodyPr>
          <a:lstStyle>
            <a:lvl1pPr marL="457200" lvl="0" indent="-298450" rtl="0">
              <a:spcBef>
                <a:spcPts val="0"/>
              </a:spcBef>
              <a:spcAft>
                <a:spcPts val="0"/>
              </a:spcAft>
              <a:buClr>
                <a:schemeClr val="dk1"/>
              </a:buClr>
              <a:buSzPts val="1100"/>
              <a:buChar char="●"/>
              <a:defRPr sz="1100">
                <a:solidFill>
                  <a:schemeClr val="dk1"/>
                </a:solidFill>
              </a:defRPr>
            </a:lvl1pPr>
            <a:lvl2pPr marL="914400" lvl="1" indent="-298450" rtl="0">
              <a:spcBef>
                <a:spcPts val="1600"/>
              </a:spcBef>
              <a:spcAft>
                <a:spcPts val="0"/>
              </a:spcAft>
              <a:buClr>
                <a:schemeClr val="dk1"/>
              </a:buClr>
              <a:buSzPts val="1100"/>
              <a:buChar char="○"/>
              <a:defRPr>
                <a:solidFill>
                  <a:schemeClr val="dk1"/>
                </a:solidFill>
              </a:defRPr>
            </a:lvl2pPr>
            <a:lvl3pPr marL="1371600" lvl="2" indent="-298450" rtl="0">
              <a:spcBef>
                <a:spcPts val="1600"/>
              </a:spcBef>
              <a:spcAft>
                <a:spcPts val="0"/>
              </a:spcAft>
              <a:buClr>
                <a:schemeClr val="dk1"/>
              </a:buClr>
              <a:buSzPts val="1100"/>
              <a:buChar char="■"/>
              <a:defRPr>
                <a:solidFill>
                  <a:schemeClr val="dk1"/>
                </a:solidFill>
              </a:defRPr>
            </a:lvl3pPr>
            <a:lvl4pPr marL="1828800" lvl="3" indent="-298450" rtl="0">
              <a:spcBef>
                <a:spcPts val="1600"/>
              </a:spcBef>
              <a:spcAft>
                <a:spcPts val="0"/>
              </a:spcAft>
              <a:buClr>
                <a:schemeClr val="dk1"/>
              </a:buClr>
              <a:buSzPts val="1100"/>
              <a:buChar char="●"/>
              <a:defRPr>
                <a:solidFill>
                  <a:schemeClr val="dk1"/>
                </a:solidFill>
              </a:defRPr>
            </a:lvl4pPr>
            <a:lvl5pPr marL="2286000" lvl="4" indent="-298450" rtl="0">
              <a:spcBef>
                <a:spcPts val="1600"/>
              </a:spcBef>
              <a:spcAft>
                <a:spcPts val="0"/>
              </a:spcAft>
              <a:buClr>
                <a:schemeClr val="dk1"/>
              </a:buClr>
              <a:buSzPts val="1100"/>
              <a:buChar char="○"/>
              <a:defRPr>
                <a:solidFill>
                  <a:schemeClr val="dk1"/>
                </a:solidFill>
              </a:defRPr>
            </a:lvl5pPr>
            <a:lvl6pPr marL="2743200" lvl="5" indent="-298450" rtl="0">
              <a:spcBef>
                <a:spcPts val="1600"/>
              </a:spcBef>
              <a:spcAft>
                <a:spcPts val="0"/>
              </a:spcAft>
              <a:buClr>
                <a:schemeClr val="dk1"/>
              </a:buClr>
              <a:buSzPts val="1100"/>
              <a:buChar char="■"/>
              <a:defRPr>
                <a:solidFill>
                  <a:schemeClr val="dk1"/>
                </a:solidFill>
              </a:defRPr>
            </a:lvl6pPr>
            <a:lvl7pPr marL="3200400" lvl="6" indent="-298450" rtl="0">
              <a:spcBef>
                <a:spcPts val="1600"/>
              </a:spcBef>
              <a:spcAft>
                <a:spcPts val="0"/>
              </a:spcAft>
              <a:buClr>
                <a:schemeClr val="dk1"/>
              </a:buClr>
              <a:buSzPts val="1100"/>
              <a:buChar char="●"/>
              <a:defRPr>
                <a:solidFill>
                  <a:schemeClr val="dk1"/>
                </a:solidFill>
              </a:defRPr>
            </a:lvl7pPr>
            <a:lvl8pPr marL="3657600" lvl="7" indent="-298450" rtl="0">
              <a:spcBef>
                <a:spcPts val="1600"/>
              </a:spcBef>
              <a:spcAft>
                <a:spcPts val="0"/>
              </a:spcAft>
              <a:buClr>
                <a:schemeClr val="dk1"/>
              </a:buClr>
              <a:buSzPts val="1100"/>
              <a:buChar char="○"/>
              <a:defRPr>
                <a:solidFill>
                  <a:schemeClr val="dk1"/>
                </a:solidFill>
              </a:defRPr>
            </a:lvl8pPr>
            <a:lvl9pPr marL="4114800" lvl="8" indent="-298450" rtl="0">
              <a:spcBef>
                <a:spcPts val="1600"/>
              </a:spcBef>
              <a:spcAft>
                <a:spcPts val="1600"/>
              </a:spcAft>
              <a:buClr>
                <a:schemeClr val="dk1"/>
              </a:buClr>
              <a:buSzPts val="1100"/>
              <a:buChar char="■"/>
              <a:defRPr>
                <a:solidFill>
                  <a:schemeClr val="dk1"/>
                </a:solidFill>
              </a:defRPr>
            </a:lvl9pPr>
          </a:lstStyle>
          <a:p>
            <a:endParaRPr/>
          </a:p>
        </p:txBody>
      </p:sp>
      <p:sp>
        <p:nvSpPr>
          <p:cNvPr id="80" name="Google Shape;80;p6">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6">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6">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6">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 name="Google Shape;84;p6"/>
          <p:cNvGrpSpPr/>
          <p:nvPr/>
        </p:nvGrpSpPr>
        <p:grpSpPr>
          <a:xfrm>
            <a:off x="0" y="381001"/>
            <a:ext cx="1037850" cy="1016287"/>
            <a:chOff x="0" y="381001"/>
            <a:chExt cx="1037850" cy="1016287"/>
          </a:xfrm>
        </p:grpSpPr>
        <p:sp>
          <p:nvSpPr>
            <p:cNvPr id="85" name="Google Shape;85;p6"/>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6"/>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 name="Google Shape;87;p6"/>
          <p:cNvSpPr txBox="1">
            <a:spLocks noGrp="1"/>
          </p:cNvSpPr>
          <p:nvPr>
            <p:ph type="title" idx="2"/>
          </p:nvPr>
        </p:nvSpPr>
        <p:spPr>
          <a:xfrm>
            <a:off x="1297500" y="459490"/>
            <a:ext cx="3005700" cy="510900"/>
          </a:xfrm>
          <a:prstGeom prst="rect">
            <a:avLst/>
          </a:prstGeom>
        </p:spPr>
        <p:txBody>
          <a:bodyPr spcFirstLastPara="1" wrap="square" lIns="91425" tIns="91425" rIns="91425" bIns="91425" anchor="t" anchorCtr="0">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a:endParaRPr/>
          </a:p>
        </p:txBody>
      </p:sp>
      <p:sp>
        <p:nvSpPr>
          <p:cNvPr id="88" name="Google Shape;88;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it"/>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body_alt2">
  <p:cSld name="TITLE_AND_BODY_2_1">
    <p:spTree>
      <p:nvGrpSpPr>
        <p:cNvPr id="1" name="Shape 89"/>
        <p:cNvGrpSpPr/>
        <p:nvPr/>
      </p:nvGrpSpPr>
      <p:grpSpPr>
        <a:xfrm>
          <a:off x="0" y="0"/>
          <a:ext cx="0" cy="0"/>
          <a:chOff x="0" y="0"/>
          <a:chExt cx="0" cy="0"/>
        </a:xfrm>
      </p:grpSpPr>
      <p:sp>
        <p:nvSpPr>
          <p:cNvPr id="90" name="Google Shape;90;p7"/>
          <p:cNvSpPr txBox="1">
            <a:spLocks noGrp="1"/>
          </p:cNvSpPr>
          <p:nvPr>
            <p:ph type="title"/>
          </p:nvPr>
        </p:nvSpPr>
        <p:spPr>
          <a:xfrm>
            <a:off x="702850" y="1708619"/>
            <a:ext cx="3333300" cy="14709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91" name="Google Shape;91;p7"/>
          <p:cNvSpPr/>
          <p:nvPr/>
        </p:nvSpPr>
        <p:spPr>
          <a:xfrm>
            <a:off x="0" y="3486600"/>
            <a:ext cx="9144000" cy="16569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7">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7">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7">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7">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6" name="Google Shape;96;p7"/>
          <p:cNvGrpSpPr/>
          <p:nvPr/>
        </p:nvGrpSpPr>
        <p:grpSpPr>
          <a:xfrm>
            <a:off x="0" y="381001"/>
            <a:ext cx="1037850" cy="1016287"/>
            <a:chOff x="0" y="381001"/>
            <a:chExt cx="1037850" cy="1016287"/>
          </a:xfrm>
        </p:grpSpPr>
        <p:sp>
          <p:nvSpPr>
            <p:cNvPr id="97" name="Google Shape;97;p7"/>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7"/>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 name="Google Shape;99;p7"/>
          <p:cNvSpPr txBox="1">
            <a:spLocks noGrp="1"/>
          </p:cNvSpPr>
          <p:nvPr>
            <p:ph type="title" idx="2"/>
          </p:nvPr>
        </p:nvSpPr>
        <p:spPr>
          <a:xfrm>
            <a:off x="1297500" y="459490"/>
            <a:ext cx="3005700" cy="510900"/>
          </a:xfrm>
          <a:prstGeom prst="rect">
            <a:avLst/>
          </a:prstGeom>
        </p:spPr>
        <p:txBody>
          <a:bodyPr spcFirstLastPara="1" wrap="square" lIns="91425" tIns="91425" rIns="91425" bIns="91425" anchor="t" anchorCtr="0">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a:endParaRPr/>
          </a:p>
        </p:txBody>
      </p:sp>
      <p:sp>
        <p:nvSpPr>
          <p:cNvPr id="100" name="Google Shape;100;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it"/>
              <a:t>‹#›</a:t>
            </a:fld>
            <a:endParaRPr/>
          </a:p>
        </p:txBody>
      </p:sp>
      <p:sp>
        <p:nvSpPr>
          <p:cNvPr id="101" name="Google Shape;101;p7"/>
          <p:cNvSpPr txBox="1">
            <a:spLocks noGrp="1"/>
          </p:cNvSpPr>
          <p:nvPr>
            <p:ph type="body" idx="1"/>
          </p:nvPr>
        </p:nvSpPr>
        <p:spPr>
          <a:xfrm>
            <a:off x="702850" y="3625275"/>
            <a:ext cx="3333300" cy="765300"/>
          </a:xfrm>
          <a:prstGeom prst="rect">
            <a:avLst/>
          </a:prstGeom>
        </p:spPr>
        <p:txBody>
          <a:bodyPr spcFirstLastPara="1" wrap="square" lIns="91425" tIns="91425" rIns="91425" bIns="91425" anchor="t" anchorCtr="0">
            <a:noAutofit/>
          </a:bodyPr>
          <a:lstStyle>
            <a:lvl1pPr marL="457200" lvl="0" indent="-298450" rtl="0">
              <a:spcBef>
                <a:spcPts val="0"/>
              </a:spcBef>
              <a:spcAft>
                <a:spcPts val="0"/>
              </a:spcAft>
              <a:buClr>
                <a:schemeClr val="dk1"/>
              </a:buClr>
              <a:buSzPts val="1100"/>
              <a:buChar char="●"/>
              <a:defRPr sz="1100">
                <a:solidFill>
                  <a:schemeClr val="dk1"/>
                </a:solidFill>
              </a:defRPr>
            </a:lvl1pPr>
            <a:lvl2pPr marL="914400" lvl="1" indent="-298450" rtl="0">
              <a:spcBef>
                <a:spcPts val="1600"/>
              </a:spcBef>
              <a:spcAft>
                <a:spcPts val="0"/>
              </a:spcAft>
              <a:buClr>
                <a:schemeClr val="dk1"/>
              </a:buClr>
              <a:buSzPts val="1100"/>
              <a:buChar char="○"/>
              <a:defRPr>
                <a:solidFill>
                  <a:schemeClr val="dk1"/>
                </a:solidFill>
              </a:defRPr>
            </a:lvl2pPr>
            <a:lvl3pPr marL="1371600" lvl="2" indent="-298450" rtl="0">
              <a:spcBef>
                <a:spcPts val="1600"/>
              </a:spcBef>
              <a:spcAft>
                <a:spcPts val="0"/>
              </a:spcAft>
              <a:buClr>
                <a:schemeClr val="dk1"/>
              </a:buClr>
              <a:buSzPts val="1100"/>
              <a:buChar char="■"/>
              <a:defRPr>
                <a:solidFill>
                  <a:schemeClr val="dk1"/>
                </a:solidFill>
              </a:defRPr>
            </a:lvl3pPr>
            <a:lvl4pPr marL="1828800" lvl="3" indent="-298450" rtl="0">
              <a:spcBef>
                <a:spcPts val="1600"/>
              </a:spcBef>
              <a:spcAft>
                <a:spcPts val="0"/>
              </a:spcAft>
              <a:buClr>
                <a:schemeClr val="dk1"/>
              </a:buClr>
              <a:buSzPts val="1100"/>
              <a:buChar char="●"/>
              <a:defRPr>
                <a:solidFill>
                  <a:schemeClr val="dk1"/>
                </a:solidFill>
              </a:defRPr>
            </a:lvl4pPr>
            <a:lvl5pPr marL="2286000" lvl="4" indent="-298450" rtl="0">
              <a:spcBef>
                <a:spcPts val="1600"/>
              </a:spcBef>
              <a:spcAft>
                <a:spcPts val="0"/>
              </a:spcAft>
              <a:buClr>
                <a:schemeClr val="dk1"/>
              </a:buClr>
              <a:buSzPts val="1100"/>
              <a:buChar char="○"/>
              <a:defRPr>
                <a:solidFill>
                  <a:schemeClr val="dk1"/>
                </a:solidFill>
              </a:defRPr>
            </a:lvl5pPr>
            <a:lvl6pPr marL="2743200" lvl="5" indent="-298450" rtl="0">
              <a:spcBef>
                <a:spcPts val="1600"/>
              </a:spcBef>
              <a:spcAft>
                <a:spcPts val="0"/>
              </a:spcAft>
              <a:buClr>
                <a:schemeClr val="dk1"/>
              </a:buClr>
              <a:buSzPts val="1100"/>
              <a:buChar char="■"/>
              <a:defRPr>
                <a:solidFill>
                  <a:schemeClr val="dk1"/>
                </a:solidFill>
              </a:defRPr>
            </a:lvl6pPr>
            <a:lvl7pPr marL="3200400" lvl="6" indent="-298450" rtl="0">
              <a:spcBef>
                <a:spcPts val="1600"/>
              </a:spcBef>
              <a:spcAft>
                <a:spcPts val="0"/>
              </a:spcAft>
              <a:buClr>
                <a:schemeClr val="dk1"/>
              </a:buClr>
              <a:buSzPts val="1100"/>
              <a:buChar char="●"/>
              <a:defRPr>
                <a:solidFill>
                  <a:schemeClr val="dk1"/>
                </a:solidFill>
              </a:defRPr>
            </a:lvl7pPr>
            <a:lvl8pPr marL="3657600" lvl="7" indent="-298450" rtl="0">
              <a:spcBef>
                <a:spcPts val="1600"/>
              </a:spcBef>
              <a:spcAft>
                <a:spcPts val="0"/>
              </a:spcAft>
              <a:buClr>
                <a:schemeClr val="dk1"/>
              </a:buClr>
              <a:buSzPts val="1100"/>
              <a:buChar char="○"/>
              <a:defRPr>
                <a:solidFill>
                  <a:schemeClr val="dk1"/>
                </a:solidFill>
              </a:defRPr>
            </a:lvl8pPr>
            <a:lvl9pPr marL="4114800" lvl="8" indent="-298450" rtl="0">
              <a:spcBef>
                <a:spcPts val="1600"/>
              </a:spcBef>
              <a:spcAft>
                <a:spcPts val="1600"/>
              </a:spcAft>
              <a:buClr>
                <a:schemeClr val="dk1"/>
              </a:buClr>
              <a:buSzPts val="1100"/>
              <a:buChar char="■"/>
              <a:defRPr>
                <a:solidFill>
                  <a:schemeClr val="dk1"/>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02"/>
        <p:cNvGrpSpPr/>
        <p:nvPr/>
      </p:nvGrpSpPr>
      <p:grpSpPr>
        <a:xfrm>
          <a:off x="0" y="0"/>
          <a:ext cx="0" cy="0"/>
          <a:chOff x="0" y="0"/>
          <a:chExt cx="0" cy="0"/>
        </a:xfrm>
      </p:grpSpPr>
      <p:sp>
        <p:nvSpPr>
          <p:cNvPr id="103" name="Google Shape;103;p8">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8">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8">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8">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7" name="Google Shape;107;p8"/>
          <p:cNvGrpSpPr/>
          <p:nvPr/>
        </p:nvGrpSpPr>
        <p:grpSpPr>
          <a:xfrm>
            <a:off x="0" y="381001"/>
            <a:ext cx="1037850" cy="1016287"/>
            <a:chOff x="0" y="381001"/>
            <a:chExt cx="1037850" cy="1016287"/>
          </a:xfrm>
        </p:grpSpPr>
        <p:sp>
          <p:nvSpPr>
            <p:cNvPr id="108" name="Google Shape;108;p8"/>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8"/>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0" name="Google Shape;110;p8"/>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11" name="Google Shape;111;p8"/>
          <p:cNvSpPr txBox="1">
            <a:spLocks noGrp="1"/>
          </p:cNvSpPr>
          <p:nvPr>
            <p:ph type="body" idx="1"/>
          </p:nvPr>
        </p:nvSpPr>
        <p:spPr>
          <a:xfrm>
            <a:off x="1297500" y="1567550"/>
            <a:ext cx="34032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12" name="Google Shape;112;p8"/>
          <p:cNvSpPr txBox="1">
            <a:spLocks noGrp="1"/>
          </p:cNvSpPr>
          <p:nvPr>
            <p:ph type="body" idx="2"/>
          </p:nvPr>
        </p:nvSpPr>
        <p:spPr>
          <a:xfrm>
            <a:off x="4933221" y="1567550"/>
            <a:ext cx="34032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13" name="Google Shape;113;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t"/>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14"/>
        <p:cNvGrpSpPr/>
        <p:nvPr/>
      </p:nvGrpSpPr>
      <p:grpSpPr>
        <a:xfrm>
          <a:off x="0" y="0"/>
          <a:ext cx="0" cy="0"/>
          <a:chOff x="0" y="0"/>
          <a:chExt cx="0" cy="0"/>
        </a:xfrm>
      </p:grpSpPr>
      <p:sp>
        <p:nvSpPr>
          <p:cNvPr id="115" name="Google Shape;115;p9">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9">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9">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9">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9" name="Google Shape;119;p9"/>
          <p:cNvGrpSpPr/>
          <p:nvPr/>
        </p:nvGrpSpPr>
        <p:grpSpPr>
          <a:xfrm>
            <a:off x="0" y="381001"/>
            <a:ext cx="1037850" cy="1016287"/>
            <a:chOff x="0" y="381001"/>
            <a:chExt cx="1037850" cy="1016287"/>
          </a:xfrm>
        </p:grpSpPr>
        <p:sp>
          <p:nvSpPr>
            <p:cNvPr id="120" name="Google Shape;120;p9"/>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9"/>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2" name="Google Shape;122;p9"/>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23" name="Google Shape;123;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t"/>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24"/>
        <p:cNvGrpSpPr/>
        <p:nvPr/>
      </p:nvGrpSpPr>
      <p:grpSpPr>
        <a:xfrm>
          <a:off x="0" y="0"/>
          <a:ext cx="0" cy="0"/>
          <a:chOff x="0" y="0"/>
          <a:chExt cx="0" cy="0"/>
        </a:xfrm>
      </p:grpSpPr>
      <p:sp>
        <p:nvSpPr>
          <p:cNvPr id="125" name="Google Shape;125;p10">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0">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0">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0">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9" name="Google Shape;129;p10"/>
          <p:cNvGrpSpPr/>
          <p:nvPr/>
        </p:nvGrpSpPr>
        <p:grpSpPr>
          <a:xfrm>
            <a:off x="0" y="381001"/>
            <a:ext cx="1037850" cy="1016287"/>
            <a:chOff x="0" y="381001"/>
            <a:chExt cx="1037850" cy="1016287"/>
          </a:xfrm>
        </p:grpSpPr>
        <p:sp>
          <p:nvSpPr>
            <p:cNvPr id="130" name="Google Shape;130;p10"/>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0"/>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2" name="Google Shape;132;p10"/>
          <p:cNvSpPr txBox="1">
            <a:spLocks noGrp="1"/>
          </p:cNvSpPr>
          <p:nvPr>
            <p:ph type="title"/>
          </p:nvPr>
        </p:nvSpPr>
        <p:spPr>
          <a:xfrm>
            <a:off x="1297500" y="393750"/>
            <a:ext cx="3798900" cy="1493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33" name="Google Shape;133;p10"/>
          <p:cNvSpPr txBox="1">
            <a:spLocks noGrp="1"/>
          </p:cNvSpPr>
          <p:nvPr>
            <p:ph type="body" idx="1"/>
          </p:nvPr>
        </p:nvSpPr>
        <p:spPr>
          <a:xfrm>
            <a:off x="1297500" y="1972550"/>
            <a:ext cx="3798900" cy="24159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34" name="Google Shape;134;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t"/>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35"/>
        <p:cNvGrpSpPr/>
        <p:nvPr/>
      </p:nvGrpSpPr>
      <p:grpSpPr>
        <a:xfrm>
          <a:off x="0" y="0"/>
          <a:ext cx="0" cy="0"/>
          <a:chOff x="0" y="0"/>
          <a:chExt cx="0" cy="0"/>
        </a:xfrm>
      </p:grpSpPr>
      <p:sp>
        <p:nvSpPr>
          <p:cNvPr id="136" name="Google Shape;136;p11">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1">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1">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1">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 name="Google Shape;140;p11"/>
          <p:cNvGrpSpPr/>
          <p:nvPr/>
        </p:nvGrpSpPr>
        <p:grpSpPr>
          <a:xfrm>
            <a:off x="4406400" y="0"/>
            <a:ext cx="4737600" cy="5143500"/>
            <a:chOff x="4406400" y="0"/>
            <a:chExt cx="4737600" cy="5143500"/>
          </a:xfrm>
        </p:grpSpPr>
        <p:sp>
          <p:nvSpPr>
            <p:cNvPr id="141" name="Google Shape;141;p11"/>
            <p:cNvSpPr/>
            <p:nvPr/>
          </p:nvSpPr>
          <p:spPr>
            <a:xfrm rot="5400000">
              <a:off x="4407900" y="-1500"/>
              <a:ext cx="47346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1"/>
            <p:cNvSpPr/>
            <p:nvPr/>
          </p:nvSpPr>
          <p:spPr>
            <a:xfrm rot="5400000">
              <a:off x="4840825" y="6000"/>
              <a:ext cx="42987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1"/>
            <p:cNvSpPr/>
            <p:nvPr/>
          </p:nvSpPr>
          <p:spPr>
            <a:xfrm rot="-5400000">
              <a:off x="5618399" y="123664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1"/>
            <p:cNvSpPr/>
            <p:nvPr/>
          </p:nvSpPr>
          <p:spPr>
            <a:xfrm flipH="1">
              <a:off x="5849857" y="144407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1"/>
            <p:cNvSpPr/>
            <p:nvPr/>
          </p:nvSpPr>
          <p:spPr>
            <a:xfrm rot="-5400000">
              <a:off x="5987081" y="246974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1"/>
            <p:cNvSpPr/>
            <p:nvPr/>
          </p:nvSpPr>
          <p:spPr>
            <a:xfrm flipH="1">
              <a:off x="6222115" y="2677179"/>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1"/>
            <p:cNvSpPr/>
            <p:nvPr/>
          </p:nvSpPr>
          <p:spPr>
            <a:xfrm rot="-5400000">
              <a:off x="6675341" y="186224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1"/>
            <p:cNvSpPr/>
            <p:nvPr/>
          </p:nvSpPr>
          <p:spPr>
            <a:xfrm flipH="1">
              <a:off x="6908099" y="2069680"/>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1"/>
            <p:cNvSpPr/>
            <p:nvPr/>
          </p:nvSpPr>
          <p:spPr>
            <a:xfrm rot="-5400000">
              <a:off x="6861141" y="247808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1"/>
            <p:cNvSpPr/>
            <p:nvPr/>
          </p:nvSpPr>
          <p:spPr>
            <a:xfrm flipH="1">
              <a:off x="7965266" y="269319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1"/>
            <p:cNvSpPr/>
            <p:nvPr/>
          </p:nvSpPr>
          <p:spPr>
            <a:xfrm flipH="1">
              <a:off x="8145082" y="330903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1"/>
            <p:cNvSpPr/>
            <p:nvPr/>
          </p:nvSpPr>
          <p:spPr>
            <a:xfrm rot="-5400000">
              <a:off x="7047599" y="309534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1"/>
            <p:cNvSpPr/>
            <p:nvPr/>
          </p:nvSpPr>
          <p:spPr>
            <a:xfrm flipH="1">
              <a:off x="7276649" y="330278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1"/>
            <p:cNvSpPr/>
            <p:nvPr/>
          </p:nvSpPr>
          <p:spPr>
            <a:xfrm rot="-5400000">
              <a:off x="7227414" y="3711189"/>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1"/>
            <p:cNvSpPr/>
            <p:nvPr/>
          </p:nvSpPr>
          <p:spPr>
            <a:xfrm flipH="1">
              <a:off x="7462448" y="391862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1"/>
            <p:cNvSpPr/>
            <p:nvPr/>
          </p:nvSpPr>
          <p:spPr>
            <a:xfrm rot="-5400000">
              <a:off x="8102491" y="37188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1"/>
            <p:cNvSpPr/>
            <p:nvPr/>
          </p:nvSpPr>
          <p:spPr>
            <a:xfrm flipH="1">
              <a:off x="8334533" y="392629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1"/>
            <p:cNvSpPr/>
            <p:nvPr/>
          </p:nvSpPr>
          <p:spPr>
            <a:xfrm rot="-5400000">
              <a:off x="8288290" y="433470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9" name="Google Shape;159;p11"/>
          <p:cNvSpPr txBox="1">
            <a:spLocks noGrp="1"/>
          </p:cNvSpPr>
          <p:nvPr>
            <p:ph type="title"/>
          </p:nvPr>
        </p:nvSpPr>
        <p:spPr>
          <a:xfrm>
            <a:off x="823850" y="866775"/>
            <a:ext cx="4587000" cy="35211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60" name="Google Shape;160;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t"/>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focus">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115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marL="914400" lvl="1"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marL="1371600" lvl="2"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marL="1828800" lvl="3"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marL="2286000" lvl="4"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marL="2743200" lvl="5"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marL="3200400" lvl="6"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marL="3657600" lvl="7"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marL="4114800" lvl="8" indent="-29845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it"/>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8.xml"/><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8" Type="http://schemas.openxmlformats.org/officeDocument/2006/relationships/slide" Target="slide8.xml"/><Relationship Id="rId13" Type="http://schemas.openxmlformats.org/officeDocument/2006/relationships/slide" Target="slide40.xml"/><Relationship Id="rId3" Type="http://schemas.openxmlformats.org/officeDocument/2006/relationships/slide" Target="slide3.xml"/><Relationship Id="rId7" Type="http://schemas.openxmlformats.org/officeDocument/2006/relationships/slide" Target="slide7.xml"/><Relationship Id="rId12" Type="http://schemas.openxmlformats.org/officeDocument/2006/relationships/slide" Target="slide33.xml"/><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slide" Target="slide6.xml"/><Relationship Id="rId11" Type="http://schemas.openxmlformats.org/officeDocument/2006/relationships/slide" Target="slide28.xml"/><Relationship Id="rId5" Type="http://schemas.openxmlformats.org/officeDocument/2006/relationships/slide" Target="slide5.xml"/><Relationship Id="rId10" Type="http://schemas.openxmlformats.org/officeDocument/2006/relationships/slide" Target="slide27.xml"/><Relationship Id="rId4" Type="http://schemas.openxmlformats.org/officeDocument/2006/relationships/slide" Target="slide4.xml"/><Relationship Id="rId9" Type="http://schemas.openxmlformats.org/officeDocument/2006/relationships/slide" Target="slide26.xml"/><Relationship Id="rId14" Type="http://schemas.openxmlformats.org/officeDocument/2006/relationships/slide" Target="slide47.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8.xml"/><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4.xml"/><Relationship Id="rId1" Type="http://schemas.openxmlformats.org/officeDocument/2006/relationships/slideLayout" Target="../slideLayouts/slideLayout8.xml"/><Relationship Id="rId4" Type="http://schemas.openxmlformats.org/officeDocument/2006/relationships/image" Target="../media/image26.png"/></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1.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2.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5.xml"/><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7.xml"/><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9.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8.xml"/><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2.xml"/><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3.xml"/><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4.xml"/><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8.xml"/><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8.xml"/><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17"/>
          <p:cNvSpPr txBox="1">
            <a:spLocks noGrp="1"/>
          </p:cNvSpPr>
          <p:nvPr>
            <p:ph type="ctrTitle"/>
          </p:nvPr>
        </p:nvSpPr>
        <p:spPr>
          <a:xfrm>
            <a:off x="3007974" y="930166"/>
            <a:ext cx="6136025" cy="1397834"/>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t-IT" sz="3800" dirty="0">
                <a:latin typeface="+mj-lt"/>
              </a:rPr>
              <a:t>PRESENTAZIONE PROGETTO </a:t>
            </a:r>
            <a:endParaRPr sz="3800" dirty="0">
              <a:latin typeface="+mj-lt"/>
            </a:endParaRPr>
          </a:p>
        </p:txBody>
      </p:sp>
      <p:sp>
        <p:nvSpPr>
          <p:cNvPr id="229" name="Google Shape;229;p17"/>
          <p:cNvSpPr txBox="1">
            <a:spLocks noGrp="1"/>
          </p:cNvSpPr>
          <p:nvPr>
            <p:ph type="subTitle" idx="1"/>
          </p:nvPr>
        </p:nvSpPr>
        <p:spPr>
          <a:xfrm>
            <a:off x="3007973" y="2415301"/>
            <a:ext cx="6136025" cy="400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t-IT" sz="1600" dirty="0">
                <a:latin typeface="+mj-lt"/>
              </a:rPr>
              <a:t>Sensori, Rivelatori e Dispositivi Elettronici</a:t>
            </a:r>
            <a:endParaRPr sz="1600" dirty="0">
              <a:latin typeface="+mj-lt"/>
            </a:endParaRPr>
          </a:p>
        </p:txBody>
      </p:sp>
      <p:sp>
        <p:nvSpPr>
          <p:cNvPr id="230" name="Google Shape;230;p17"/>
          <p:cNvSpPr txBox="1"/>
          <p:nvPr/>
        </p:nvSpPr>
        <p:spPr>
          <a:xfrm>
            <a:off x="3766664" y="3234480"/>
            <a:ext cx="1610671" cy="61552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it-IT" dirty="0">
                <a:solidFill>
                  <a:schemeClr val="lt1"/>
                </a:solidFill>
              </a:rPr>
              <a:t>Docente:</a:t>
            </a:r>
          </a:p>
          <a:p>
            <a:pPr marL="0" lvl="0" indent="0" algn="l" rtl="0">
              <a:spcBef>
                <a:spcPts val="0"/>
              </a:spcBef>
              <a:spcAft>
                <a:spcPts val="0"/>
              </a:spcAft>
              <a:buNone/>
            </a:pPr>
            <a:r>
              <a:rPr lang="it-IT" dirty="0">
                <a:solidFill>
                  <a:schemeClr val="lt1"/>
                </a:solidFill>
              </a:rPr>
              <a:t>Prof. Antonio Iula</a:t>
            </a:r>
          </a:p>
        </p:txBody>
      </p:sp>
      <p:sp>
        <p:nvSpPr>
          <p:cNvPr id="2" name="Google Shape;230;p17">
            <a:extLst>
              <a:ext uri="{FF2B5EF4-FFF2-40B4-BE49-F238E27FC236}">
                <a16:creationId xmlns:a16="http://schemas.microsoft.com/office/drawing/2014/main" id="{B9FB13C7-A949-9AA3-3B0D-A189EFB26405}"/>
              </a:ext>
            </a:extLst>
          </p:cNvPr>
          <p:cNvSpPr txBox="1"/>
          <p:nvPr/>
        </p:nvSpPr>
        <p:spPr>
          <a:xfrm>
            <a:off x="6807855" y="3234480"/>
            <a:ext cx="2290990" cy="61552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it-IT" dirty="0">
                <a:solidFill>
                  <a:schemeClr val="lt1"/>
                </a:solidFill>
              </a:rPr>
              <a:t>Studente:</a:t>
            </a:r>
          </a:p>
          <a:p>
            <a:pPr marL="0" lvl="0" indent="0" algn="l" rtl="0">
              <a:spcBef>
                <a:spcPts val="0"/>
              </a:spcBef>
              <a:spcAft>
                <a:spcPts val="0"/>
              </a:spcAft>
              <a:buNone/>
            </a:pPr>
            <a:r>
              <a:rPr lang="it-IT" dirty="0">
                <a:solidFill>
                  <a:schemeClr val="lt1"/>
                </a:solidFill>
              </a:rPr>
              <a:t>Michael Pio Stolfi     68787</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83"/>
        <p:cNvGrpSpPr/>
        <p:nvPr/>
      </p:nvGrpSpPr>
      <p:grpSpPr>
        <a:xfrm>
          <a:off x="0" y="0"/>
          <a:ext cx="0" cy="0"/>
          <a:chOff x="0" y="0"/>
          <a:chExt cx="0" cy="0"/>
        </a:xfrm>
      </p:grpSpPr>
      <p:sp>
        <p:nvSpPr>
          <p:cNvPr id="484" name="Google Shape;484;p48"/>
          <p:cNvSpPr/>
          <p:nvPr/>
        </p:nvSpPr>
        <p:spPr>
          <a:xfrm>
            <a:off x="7040600" y="3923575"/>
            <a:ext cx="2106350" cy="1222450"/>
          </a:xfrm>
          <a:custGeom>
            <a:avLst/>
            <a:gdLst/>
            <a:ahLst/>
            <a:cxnLst/>
            <a:rect l="l" t="t" r="r" b="b"/>
            <a:pathLst>
              <a:path w="84254" h="48898" extrusionOk="0">
                <a:moveTo>
                  <a:pt x="0" y="0"/>
                </a:moveTo>
                <a:lnTo>
                  <a:pt x="50319" y="0"/>
                </a:lnTo>
                <a:lnTo>
                  <a:pt x="84254" y="33935"/>
                </a:lnTo>
                <a:lnTo>
                  <a:pt x="84254" y="48898"/>
                </a:lnTo>
                <a:lnTo>
                  <a:pt x="48798" y="48898"/>
                </a:lnTo>
                <a:close/>
              </a:path>
            </a:pathLst>
          </a:custGeom>
          <a:solidFill>
            <a:schemeClr val="accent3"/>
          </a:solidFill>
          <a:ln>
            <a:noFill/>
          </a:ln>
        </p:spPr>
      </p:sp>
      <p:sp>
        <p:nvSpPr>
          <p:cNvPr id="485" name="Google Shape;485;p48"/>
          <p:cNvSpPr txBox="1">
            <a:spLocks noGrp="1"/>
          </p:cNvSpPr>
          <p:nvPr>
            <p:ph type="title"/>
          </p:nvPr>
        </p:nvSpPr>
        <p:spPr>
          <a:xfrm>
            <a:off x="1212574" y="344500"/>
            <a:ext cx="7931425" cy="570075"/>
          </a:xfrm>
          <a:prstGeom prst="rect">
            <a:avLst/>
          </a:prstGeom>
        </p:spPr>
        <p:txBody>
          <a:bodyPr spcFirstLastPara="1" wrap="square" lIns="91425" tIns="91425" rIns="91425" bIns="91425" anchor="t" anchorCtr="0">
            <a:noAutofit/>
          </a:bodyPr>
          <a:lstStyle/>
          <a:p>
            <a:pPr lvl="0"/>
            <a:r>
              <a:rPr kumimoji="0" lang="it-IT" sz="1800" b="0" i="0" u="none" strike="noStrike" kern="0" cap="none" spc="0" normalizeH="0" baseline="0" noProof="0" dirty="0">
                <a:ln>
                  <a:noFill/>
                </a:ln>
                <a:solidFill>
                  <a:srgbClr val="FFFFFF"/>
                </a:solidFill>
                <a:effectLst/>
                <a:uLnTx/>
                <a:uFillTx/>
                <a:latin typeface="Arial"/>
                <a:sym typeface="Montserrat"/>
              </a:rPr>
              <a:t>Il metodo CCM: Binarizzazione: </a:t>
            </a:r>
            <a:r>
              <a:rPr kumimoji="0" lang="it-IT" sz="1800" b="0" i="0" u="sng" strike="noStrike" kern="0" cap="none" spc="0" normalizeH="0" baseline="0" noProof="0" dirty="0">
                <a:ln>
                  <a:noFill/>
                </a:ln>
                <a:solidFill>
                  <a:srgbClr val="FFFFFF"/>
                </a:solidFill>
                <a:effectLst/>
                <a:uLnTx/>
                <a:uFillTx/>
                <a:latin typeface="Arial"/>
                <a:sym typeface="Montserrat"/>
              </a:rPr>
              <a:t>Calcolo del vettore fine binarizzazione</a:t>
            </a:r>
            <a:endParaRPr dirty="0">
              <a:latin typeface="+mj-lt"/>
            </a:endParaRPr>
          </a:p>
        </p:txBody>
      </p:sp>
      <p:sp>
        <p:nvSpPr>
          <p:cNvPr id="486" name="Google Shape;486;p48"/>
          <p:cNvSpPr txBox="1">
            <a:spLocks noGrp="1"/>
          </p:cNvSpPr>
          <p:nvPr>
            <p:ph type="body" idx="1"/>
          </p:nvPr>
        </p:nvSpPr>
        <p:spPr>
          <a:xfrm>
            <a:off x="1212574" y="1855500"/>
            <a:ext cx="6161700" cy="1432500"/>
          </a:xfrm>
          <a:prstGeom prst="rect">
            <a:avLst/>
          </a:prstGeom>
        </p:spPr>
        <p:txBody>
          <a:bodyPr spcFirstLastPara="1" wrap="square" lIns="91425" tIns="91425" rIns="91425" bIns="91425" anchor="t" anchorCtr="0">
            <a:noAutofit/>
          </a:bodyPr>
          <a:lstStyle/>
          <a:p>
            <a:pPr marL="457200" lvl="0" indent="-323850" algn="l" rtl="0">
              <a:spcBef>
                <a:spcPts val="0"/>
              </a:spcBef>
              <a:spcAft>
                <a:spcPts val="0"/>
              </a:spcAft>
              <a:buSzPts val="1500"/>
              <a:buFont typeface="Arial"/>
              <a:buChar char="●"/>
            </a:pPr>
            <a:r>
              <a:rPr lang="it" sz="1500" dirty="0">
                <a:latin typeface="Arial"/>
                <a:ea typeface="Arial"/>
                <a:cs typeface="Arial"/>
                <a:sym typeface="Arial"/>
              </a:rPr>
              <a:t>Binarizzazione del volume invertito con una soglia elevata</a:t>
            </a:r>
            <a:endParaRPr sz="1500" dirty="0">
              <a:latin typeface="Arial"/>
              <a:ea typeface="Arial"/>
              <a:cs typeface="Arial"/>
              <a:sym typeface="Arial"/>
            </a:endParaRPr>
          </a:p>
          <a:p>
            <a:pPr marL="457200" lvl="0" indent="-323850" algn="l" rtl="0">
              <a:spcBef>
                <a:spcPts val="0"/>
              </a:spcBef>
              <a:spcAft>
                <a:spcPts val="0"/>
              </a:spcAft>
              <a:buSzPts val="1500"/>
              <a:buFont typeface="Arial"/>
              <a:buChar char="●"/>
            </a:pPr>
            <a:r>
              <a:rPr lang="it" sz="1500" dirty="0">
                <a:latin typeface="Arial"/>
                <a:ea typeface="Arial"/>
                <a:cs typeface="Arial"/>
                <a:sym typeface="Arial"/>
              </a:rPr>
              <a:t>Valore di fine necessario per ogni BSCAN</a:t>
            </a:r>
            <a:endParaRPr sz="1500" dirty="0">
              <a:latin typeface="Arial"/>
              <a:ea typeface="Arial"/>
              <a:cs typeface="Arial"/>
              <a:sym typeface="Arial"/>
            </a:endParaRPr>
          </a:p>
          <a:p>
            <a:pPr marL="457200" lvl="0" indent="-323850" algn="l" rtl="0">
              <a:spcBef>
                <a:spcPts val="0"/>
              </a:spcBef>
              <a:spcAft>
                <a:spcPts val="0"/>
              </a:spcAft>
              <a:buSzPts val="1500"/>
              <a:buFont typeface="Arial"/>
              <a:buChar char="●"/>
            </a:pPr>
            <a:r>
              <a:rPr lang="it" sz="1500" dirty="0">
                <a:latin typeface="Arial"/>
                <a:ea typeface="Arial"/>
                <a:cs typeface="Arial"/>
                <a:sym typeface="Arial"/>
              </a:rPr>
              <a:t>Procedimento iterativo</a:t>
            </a:r>
            <a:endParaRPr sz="1500" dirty="0">
              <a:latin typeface="Arial"/>
              <a:ea typeface="Arial"/>
              <a:cs typeface="Arial"/>
              <a:sym typeface="Arial"/>
            </a:endParaRPr>
          </a:p>
          <a:p>
            <a:pPr marL="0" lvl="0" indent="0" algn="l" rtl="0">
              <a:spcBef>
                <a:spcPts val="1600"/>
              </a:spcBef>
              <a:spcAft>
                <a:spcPts val="0"/>
              </a:spcAft>
              <a:buNone/>
            </a:pPr>
            <a:endParaRPr sz="1500" dirty="0">
              <a:latin typeface="Arial"/>
              <a:ea typeface="Arial"/>
              <a:cs typeface="Arial"/>
              <a:sym typeface="Arial"/>
            </a:endParaRPr>
          </a:p>
          <a:p>
            <a:pPr marL="0" lvl="0" indent="0" algn="l" rtl="0">
              <a:spcBef>
                <a:spcPts val="1600"/>
              </a:spcBef>
              <a:spcAft>
                <a:spcPts val="0"/>
              </a:spcAft>
              <a:buNone/>
            </a:pPr>
            <a:endParaRPr sz="1500" dirty="0">
              <a:latin typeface="Arial"/>
              <a:ea typeface="Arial"/>
              <a:cs typeface="Arial"/>
              <a:sym typeface="Arial"/>
            </a:endParaRPr>
          </a:p>
          <a:p>
            <a:pPr marL="0" lvl="0" indent="0" algn="l" rtl="0">
              <a:spcBef>
                <a:spcPts val="1600"/>
              </a:spcBef>
              <a:spcAft>
                <a:spcPts val="0"/>
              </a:spcAft>
              <a:buNone/>
            </a:pPr>
            <a:endParaRPr dirty="0">
              <a:latin typeface="Arial"/>
              <a:ea typeface="Arial"/>
              <a:cs typeface="Arial"/>
              <a:sym typeface="Arial"/>
            </a:endParaRPr>
          </a:p>
          <a:p>
            <a:pPr marL="0" lvl="0" indent="0" algn="l" rtl="0">
              <a:spcBef>
                <a:spcPts val="1600"/>
              </a:spcBef>
              <a:spcAft>
                <a:spcPts val="0"/>
              </a:spcAft>
              <a:buNone/>
            </a:pPr>
            <a:r>
              <a:rPr lang="it" dirty="0">
                <a:latin typeface="Arial"/>
                <a:ea typeface="Arial"/>
                <a:cs typeface="Arial"/>
                <a:sym typeface="Arial"/>
              </a:rPr>
              <a:t>	</a:t>
            </a:r>
            <a:endParaRPr dirty="0">
              <a:latin typeface="Arial"/>
              <a:ea typeface="Arial"/>
              <a:cs typeface="Arial"/>
              <a:sym typeface="Arial"/>
            </a:endParaRPr>
          </a:p>
          <a:p>
            <a:pPr marL="0" lvl="0" indent="0" algn="l" rtl="0">
              <a:spcBef>
                <a:spcPts val="1600"/>
              </a:spcBef>
              <a:spcAft>
                <a:spcPts val="1600"/>
              </a:spcAft>
              <a:buNone/>
            </a:pPr>
            <a:endParaRPr dirty="0">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sp>
        <p:nvSpPr>
          <p:cNvPr id="492" name="Google Shape;492;p49"/>
          <p:cNvSpPr/>
          <p:nvPr/>
        </p:nvSpPr>
        <p:spPr>
          <a:xfrm>
            <a:off x="7040600" y="3923575"/>
            <a:ext cx="2106350" cy="1222450"/>
          </a:xfrm>
          <a:custGeom>
            <a:avLst/>
            <a:gdLst/>
            <a:ahLst/>
            <a:cxnLst/>
            <a:rect l="l" t="t" r="r" b="b"/>
            <a:pathLst>
              <a:path w="84254" h="48898" extrusionOk="0">
                <a:moveTo>
                  <a:pt x="0" y="0"/>
                </a:moveTo>
                <a:lnTo>
                  <a:pt x="50319" y="0"/>
                </a:lnTo>
                <a:lnTo>
                  <a:pt x="84254" y="33935"/>
                </a:lnTo>
                <a:lnTo>
                  <a:pt x="84254" y="48898"/>
                </a:lnTo>
                <a:lnTo>
                  <a:pt x="48798" y="48898"/>
                </a:lnTo>
                <a:close/>
              </a:path>
            </a:pathLst>
          </a:custGeom>
          <a:solidFill>
            <a:schemeClr val="accent3"/>
          </a:solidFill>
          <a:ln>
            <a:noFill/>
          </a:ln>
        </p:spPr>
      </p:sp>
      <p:sp>
        <p:nvSpPr>
          <p:cNvPr id="493" name="Google Shape;493;p49"/>
          <p:cNvSpPr txBox="1">
            <a:spLocks noGrp="1"/>
          </p:cNvSpPr>
          <p:nvPr>
            <p:ph type="title"/>
          </p:nvPr>
        </p:nvSpPr>
        <p:spPr>
          <a:xfrm>
            <a:off x="1212574" y="344500"/>
            <a:ext cx="7931425" cy="494350"/>
          </a:xfrm>
          <a:prstGeom prst="rect">
            <a:avLst/>
          </a:prstGeom>
        </p:spPr>
        <p:txBody>
          <a:bodyPr spcFirstLastPara="1" wrap="square" lIns="91425" tIns="91425" rIns="91425" bIns="91425" anchor="t" anchorCtr="0">
            <a:noAutofit/>
          </a:bodyPr>
          <a:lstStyle/>
          <a:p>
            <a:pPr lvl="0"/>
            <a:r>
              <a:rPr kumimoji="0" lang="it-IT" sz="1800" b="0" i="0" u="none" strike="noStrike" kern="0" cap="none" spc="0" normalizeH="0" baseline="0" noProof="0" dirty="0">
                <a:ln>
                  <a:noFill/>
                </a:ln>
                <a:solidFill>
                  <a:srgbClr val="FFFFFF"/>
                </a:solidFill>
                <a:effectLst/>
                <a:uLnTx/>
                <a:uFillTx/>
                <a:latin typeface="Arial"/>
                <a:sym typeface="Montserrat"/>
              </a:rPr>
              <a:t>Il metodo CCM: Binarizzazione: </a:t>
            </a:r>
            <a:r>
              <a:rPr kumimoji="0" lang="it-IT" sz="1800" b="0" i="0" u="sng" strike="noStrike" kern="0" cap="none" spc="0" normalizeH="0" baseline="0" noProof="0" dirty="0">
                <a:ln>
                  <a:noFill/>
                </a:ln>
                <a:solidFill>
                  <a:srgbClr val="FFFFFF"/>
                </a:solidFill>
                <a:effectLst/>
                <a:uLnTx/>
                <a:uFillTx/>
                <a:latin typeface="Arial"/>
                <a:sym typeface="Montserrat"/>
              </a:rPr>
              <a:t>Calcolo del vettore fine binarizzazione</a:t>
            </a:r>
            <a:endParaRPr dirty="0">
              <a:latin typeface="+mj-lt"/>
            </a:endParaRPr>
          </a:p>
        </p:txBody>
      </p:sp>
      <p:sp>
        <p:nvSpPr>
          <p:cNvPr id="494" name="Google Shape;494;p49"/>
          <p:cNvSpPr txBox="1">
            <a:spLocks noGrp="1"/>
          </p:cNvSpPr>
          <p:nvPr>
            <p:ph type="body" idx="1"/>
          </p:nvPr>
        </p:nvSpPr>
        <p:spPr>
          <a:xfrm>
            <a:off x="1355400" y="838850"/>
            <a:ext cx="7020300" cy="967800"/>
          </a:xfrm>
          <a:prstGeom prst="rect">
            <a:avLst/>
          </a:prstGeom>
        </p:spPr>
        <p:txBody>
          <a:bodyPr spcFirstLastPara="1" wrap="square" lIns="91425" tIns="91425" rIns="91425" bIns="91425" anchor="t" anchorCtr="0">
            <a:noAutofit/>
          </a:bodyPr>
          <a:lstStyle/>
          <a:p>
            <a:pPr marL="457200" lvl="0" indent="-323850" algn="l" rtl="0">
              <a:spcBef>
                <a:spcPts val="0"/>
              </a:spcBef>
              <a:spcAft>
                <a:spcPts val="0"/>
              </a:spcAft>
              <a:buSzPts val="1500"/>
              <a:buChar char="●"/>
            </a:pPr>
            <a:r>
              <a:rPr lang="it" sz="1500" dirty="0">
                <a:latin typeface="+mn-lt"/>
              </a:rPr>
              <a:t>Si calcola la coordinata (Z) di fine binarizzazione per ogni BSCAN</a:t>
            </a:r>
            <a:endParaRPr sz="1500" dirty="0">
              <a:solidFill>
                <a:srgbClr val="FFFFFF"/>
              </a:solidFill>
              <a:latin typeface="+mn-lt"/>
            </a:endParaRPr>
          </a:p>
          <a:p>
            <a:pPr marL="457200" lvl="0" indent="-323850" algn="l" rtl="0">
              <a:spcBef>
                <a:spcPts val="0"/>
              </a:spcBef>
              <a:spcAft>
                <a:spcPts val="0"/>
              </a:spcAft>
              <a:buSzPts val="1500"/>
              <a:buChar char="●"/>
            </a:pPr>
            <a:r>
              <a:rPr lang="it" sz="1500" dirty="0">
                <a:solidFill>
                  <a:srgbClr val="FFFFFF"/>
                </a:solidFill>
                <a:latin typeface="+mn-lt"/>
              </a:rPr>
              <a:t>Procedimento iterativo </a:t>
            </a:r>
            <a:endParaRPr sz="1500" dirty="0">
              <a:solidFill>
                <a:srgbClr val="FFFFFF"/>
              </a:solidFill>
              <a:latin typeface="+mn-lt"/>
            </a:endParaRPr>
          </a:p>
          <a:p>
            <a:pPr marL="914400" lvl="1" indent="-323850" algn="l" rtl="0">
              <a:spcBef>
                <a:spcPts val="0"/>
              </a:spcBef>
              <a:spcAft>
                <a:spcPts val="0"/>
              </a:spcAft>
              <a:buSzPts val="1500"/>
              <a:buChar char="○"/>
            </a:pPr>
            <a:r>
              <a:rPr lang="it" sz="1500" dirty="0">
                <a:solidFill>
                  <a:srgbClr val="FFFFFF"/>
                </a:solidFill>
                <a:latin typeface="+mn-lt"/>
              </a:rPr>
              <a:t>Viene calcolato il numero dei centroidi  </a:t>
            </a:r>
            <a:r>
              <a:rPr lang="it" sz="1500" dirty="0">
                <a:solidFill>
                  <a:srgbClr val="FF0000"/>
                </a:solidFill>
                <a:latin typeface="+mn-lt"/>
              </a:rPr>
              <a:t>*</a:t>
            </a:r>
            <a:r>
              <a:rPr lang="it" sz="1500" dirty="0">
                <a:solidFill>
                  <a:srgbClr val="FFFFFF"/>
                </a:solidFill>
                <a:latin typeface="+mn-lt"/>
              </a:rPr>
              <a:t> per ogni iterazione</a:t>
            </a:r>
            <a:endParaRPr sz="1500" dirty="0">
              <a:solidFill>
                <a:srgbClr val="FFFFFF"/>
              </a:solidFill>
              <a:latin typeface="+mn-lt"/>
            </a:endParaRPr>
          </a:p>
          <a:p>
            <a:pPr marL="0" lvl="0" indent="0" algn="l" rtl="0">
              <a:spcBef>
                <a:spcPts val="1600"/>
              </a:spcBef>
              <a:spcAft>
                <a:spcPts val="1600"/>
              </a:spcAft>
              <a:buNone/>
            </a:pPr>
            <a:endParaRPr sz="1500" dirty="0">
              <a:solidFill>
                <a:srgbClr val="FFFFFF"/>
              </a:solidFill>
            </a:endParaRPr>
          </a:p>
        </p:txBody>
      </p:sp>
      <p:pic>
        <p:nvPicPr>
          <p:cNvPr id="495" name="Google Shape;495;p49"/>
          <p:cNvPicPr preferRelativeResize="0"/>
          <p:nvPr/>
        </p:nvPicPr>
        <p:blipFill rotWithShape="1">
          <a:blip r:embed="rId3">
            <a:alphaModFix/>
          </a:blip>
          <a:srcRect l="139" r="149"/>
          <a:stretch/>
        </p:blipFill>
        <p:spPr>
          <a:xfrm>
            <a:off x="1979375" y="2211725"/>
            <a:ext cx="5401800" cy="2841250"/>
          </a:xfrm>
          <a:prstGeom prst="rect">
            <a:avLst/>
          </a:prstGeom>
          <a:noFill/>
          <a:ln>
            <a:noFill/>
          </a:ln>
        </p:spPr>
      </p:pic>
      <p:sp>
        <p:nvSpPr>
          <p:cNvPr id="496" name="Google Shape;496;p49"/>
          <p:cNvSpPr/>
          <p:nvPr/>
        </p:nvSpPr>
        <p:spPr>
          <a:xfrm>
            <a:off x="3740900" y="1806650"/>
            <a:ext cx="2106344" cy="296274"/>
          </a:xfrm>
          <a:prstGeom prst="rect">
            <a:avLst/>
          </a:prstGeom>
        </p:spPr>
        <p:txBody>
          <a:bodyPr>
            <a:prstTxWarp prst="textPlain">
              <a:avLst/>
            </a:prstTxWarp>
          </a:bodyPr>
          <a:lstStyle/>
          <a:p>
            <a:pPr lvl="0" algn="ctr"/>
            <a:r>
              <a:rPr lang="it-IT" b="0" i="0" noProof="0" dirty="0">
                <a:ln w="9525" cap="flat" cmpd="sng">
                  <a:solidFill>
                    <a:schemeClr val="dk2"/>
                  </a:solidFill>
                  <a:prstDash val="solid"/>
                  <a:round/>
                  <a:headEnd type="none" w="sm" len="sm"/>
                  <a:tailEnd type="none" w="sm" len="sm"/>
                </a:ln>
                <a:solidFill>
                  <a:schemeClr val="lt2"/>
                </a:solidFill>
                <a:latin typeface="Arial"/>
              </a:rPr>
              <a:t>Iterazione</a:t>
            </a:r>
            <a:r>
              <a:rPr b="0" i="0" dirty="0">
                <a:ln w="9525" cap="flat" cmpd="sng">
                  <a:solidFill>
                    <a:schemeClr val="dk2"/>
                  </a:solidFill>
                  <a:prstDash val="solid"/>
                  <a:round/>
                  <a:headEnd type="none" w="sm" len="sm"/>
                  <a:tailEnd type="none" w="sm" len="sm"/>
                </a:ln>
                <a:solidFill>
                  <a:schemeClr val="lt2"/>
                </a:solidFill>
                <a:latin typeface="Arial"/>
              </a:rPr>
              <a:t> 1</a:t>
            </a:r>
          </a:p>
        </p:txBody>
      </p:sp>
      <p:sp>
        <p:nvSpPr>
          <p:cNvPr id="497" name="Google Shape;497;p49"/>
          <p:cNvSpPr/>
          <p:nvPr/>
        </p:nvSpPr>
        <p:spPr>
          <a:xfrm>
            <a:off x="792575" y="2309925"/>
            <a:ext cx="1186800" cy="4359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it" sz="1200" dirty="0">
                <a:latin typeface="+mn-lt"/>
                <a:ea typeface="Lato"/>
                <a:cs typeface="Lato"/>
                <a:sym typeface="Lato"/>
              </a:rPr>
              <a:t>palmo (Z)</a:t>
            </a:r>
            <a:endParaRPr sz="1200" dirty="0">
              <a:latin typeface="+mn-lt"/>
              <a:ea typeface="Lato"/>
              <a:cs typeface="Lato"/>
              <a:sym typeface="Lato"/>
            </a:endParaRPr>
          </a:p>
        </p:txBody>
      </p:sp>
      <p:sp>
        <p:nvSpPr>
          <p:cNvPr id="498" name="Google Shape;498;p49"/>
          <p:cNvSpPr/>
          <p:nvPr/>
        </p:nvSpPr>
        <p:spPr>
          <a:xfrm>
            <a:off x="792575" y="3707375"/>
            <a:ext cx="1186800" cy="4359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it" sz="1200" dirty="0">
                <a:latin typeface="+mn-lt"/>
                <a:ea typeface="Lato"/>
                <a:cs typeface="Lato"/>
                <a:sym typeface="Lato"/>
              </a:rPr>
              <a:t>fine iter. (Z)</a:t>
            </a:r>
            <a:endParaRPr sz="1200" dirty="0">
              <a:latin typeface="+mn-lt"/>
              <a:ea typeface="Lato"/>
              <a:cs typeface="Lato"/>
              <a:sym typeface="Lato"/>
            </a:endParaRPr>
          </a:p>
        </p:txBody>
      </p:sp>
      <p:sp>
        <p:nvSpPr>
          <p:cNvPr id="499" name="Google Shape;499;p49"/>
          <p:cNvSpPr/>
          <p:nvPr/>
        </p:nvSpPr>
        <p:spPr>
          <a:xfrm>
            <a:off x="1151225" y="2883100"/>
            <a:ext cx="469500" cy="687000"/>
          </a:xfrm>
          <a:prstGeom prst="downArrow">
            <a:avLst>
              <a:gd name="adj1" fmla="val 50000"/>
              <a:gd name="adj2" fmla="val 50000"/>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it" sz="1200" dirty="0">
                <a:latin typeface="+mn-lt"/>
                <a:ea typeface="Lato"/>
                <a:cs typeface="Lato"/>
                <a:sym typeface="Lato"/>
              </a:rPr>
              <a:t>i</a:t>
            </a:r>
            <a:endParaRPr sz="1200" dirty="0">
              <a:latin typeface="+mn-lt"/>
              <a:ea typeface="Lato"/>
              <a:cs typeface="Lato"/>
              <a:sym typeface="Lato"/>
            </a:endParaRPr>
          </a:p>
        </p:txBody>
      </p:sp>
      <p:sp>
        <p:nvSpPr>
          <p:cNvPr id="500" name="Google Shape;500;p49"/>
          <p:cNvSpPr txBox="1"/>
          <p:nvPr/>
        </p:nvSpPr>
        <p:spPr>
          <a:xfrm>
            <a:off x="7491850" y="3032200"/>
            <a:ext cx="1591800" cy="537900"/>
          </a:xfrm>
          <a:prstGeom prst="rect">
            <a:avLst/>
          </a:prstGeom>
          <a:noFill/>
          <a:ln>
            <a:noFill/>
          </a:ln>
        </p:spPr>
        <p:txBody>
          <a:bodyPr spcFirstLastPara="1" wrap="square" lIns="91425" tIns="91425" rIns="91425" bIns="91425" anchor="t" anchorCtr="0">
            <a:normAutofit fontScale="92500" lnSpcReduction="10000"/>
          </a:bodyPr>
          <a:lstStyle/>
          <a:p>
            <a:pPr marL="0" lvl="0" indent="0" algn="ctr" rtl="0">
              <a:spcBef>
                <a:spcPts val="0"/>
              </a:spcBef>
              <a:spcAft>
                <a:spcPts val="0"/>
              </a:spcAft>
              <a:buNone/>
            </a:pPr>
            <a:r>
              <a:rPr lang="it" sz="1300" b="1" dirty="0">
                <a:solidFill>
                  <a:schemeClr val="lt1"/>
                </a:solidFill>
                <a:latin typeface="+mn-lt"/>
                <a:ea typeface="Lato"/>
                <a:cs typeface="Lato"/>
                <a:sym typeface="Lato"/>
              </a:rPr>
              <a:t>Nessun centroide valido (area &gt; 20)</a:t>
            </a:r>
            <a:endParaRPr sz="1300" b="1" dirty="0">
              <a:solidFill>
                <a:schemeClr val="lt1"/>
              </a:solidFill>
              <a:latin typeface="+mn-lt"/>
              <a:ea typeface="Lato"/>
              <a:cs typeface="Lato"/>
              <a:sym typeface="Lato"/>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04"/>
        <p:cNvGrpSpPr/>
        <p:nvPr/>
      </p:nvGrpSpPr>
      <p:grpSpPr>
        <a:xfrm>
          <a:off x="0" y="0"/>
          <a:ext cx="0" cy="0"/>
          <a:chOff x="0" y="0"/>
          <a:chExt cx="0" cy="0"/>
        </a:xfrm>
      </p:grpSpPr>
      <p:sp>
        <p:nvSpPr>
          <p:cNvPr id="505" name="Google Shape;505;p50"/>
          <p:cNvSpPr/>
          <p:nvPr/>
        </p:nvSpPr>
        <p:spPr>
          <a:xfrm>
            <a:off x="7040600" y="3923575"/>
            <a:ext cx="2106350" cy="1222450"/>
          </a:xfrm>
          <a:custGeom>
            <a:avLst/>
            <a:gdLst/>
            <a:ahLst/>
            <a:cxnLst/>
            <a:rect l="l" t="t" r="r" b="b"/>
            <a:pathLst>
              <a:path w="84254" h="48898" extrusionOk="0">
                <a:moveTo>
                  <a:pt x="0" y="0"/>
                </a:moveTo>
                <a:lnTo>
                  <a:pt x="50319" y="0"/>
                </a:lnTo>
                <a:lnTo>
                  <a:pt x="84254" y="33935"/>
                </a:lnTo>
                <a:lnTo>
                  <a:pt x="84254" y="48898"/>
                </a:lnTo>
                <a:lnTo>
                  <a:pt x="48798" y="48898"/>
                </a:lnTo>
                <a:close/>
              </a:path>
            </a:pathLst>
          </a:custGeom>
          <a:solidFill>
            <a:schemeClr val="accent3"/>
          </a:solidFill>
          <a:ln>
            <a:noFill/>
          </a:ln>
        </p:spPr>
      </p:sp>
      <p:sp>
        <p:nvSpPr>
          <p:cNvPr id="506" name="Google Shape;506;p50"/>
          <p:cNvSpPr txBox="1">
            <a:spLocks noGrp="1"/>
          </p:cNvSpPr>
          <p:nvPr>
            <p:ph type="title"/>
          </p:nvPr>
        </p:nvSpPr>
        <p:spPr>
          <a:xfrm>
            <a:off x="1212574" y="344500"/>
            <a:ext cx="7931425" cy="552450"/>
          </a:xfrm>
          <a:prstGeom prst="rect">
            <a:avLst/>
          </a:prstGeom>
        </p:spPr>
        <p:txBody>
          <a:bodyPr spcFirstLastPara="1" wrap="square" lIns="91425" tIns="91425" rIns="91425" bIns="91425" anchor="t" anchorCtr="0">
            <a:noAutofit/>
          </a:bodyPr>
          <a:lstStyle/>
          <a:p>
            <a:pPr lvl="0"/>
            <a:r>
              <a:rPr kumimoji="0" lang="it-IT" sz="1800" b="0" i="0" u="none" strike="noStrike" kern="0" cap="none" spc="0" normalizeH="0" baseline="0" noProof="0" dirty="0">
                <a:ln>
                  <a:noFill/>
                </a:ln>
                <a:solidFill>
                  <a:srgbClr val="FFFFFF"/>
                </a:solidFill>
                <a:effectLst/>
                <a:uLnTx/>
                <a:uFillTx/>
                <a:latin typeface="Arial"/>
                <a:sym typeface="Montserrat"/>
              </a:rPr>
              <a:t>Il metodo CCM: Binarizzazione: </a:t>
            </a:r>
            <a:r>
              <a:rPr kumimoji="0" lang="it-IT" sz="1800" b="0" i="0" u="sng" strike="noStrike" kern="0" cap="none" spc="0" normalizeH="0" baseline="0" noProof="0" dirty="0">
                <a:ln>
                  <a:noFill/>
                </a:ln>
                <a:solidFill>
                  <a:srgbClr val="FFFFFF"/>
                </a:solidFill>
                <a:effectLst/>
                <a:uLnTx/>
                <a:uFillTx/>
                <a:latin typeface="Arial"/>
                <a:sym typeface="Montserrat"/>
              </a:rPr>
              <a:t>Calcolo del vettore fine binarizzazione</a:t>
            </a:r>
            <a:endParaRPr dirty="0">
              <a:latin typeface="+mj-lt"/>
            </a:endParaRPr>
          </a:p>
        </p:txBody>
      </p:sp>
      <p:pic>
        <p:nvPicPr>
          <p:cNvPr id="507" name="Google Shape;507;p50"/>
          <p:cNvPicPr preferRelativeResize="0"/>
          <p:nvPr/>
        </p:nvPicPr>
        <p:blipFill rotWithShape="1">
          <a:blip r:embed="rId3">
            <a:alphaModFix/>
          </a:blip>
          <a:srcRect/>
          <a:stretch/>
        </p:blipFill>
        <p:spPr>
          <a:xfrm>
            <a:off x="1979375" y="2211725"/>
            <a:ext cx="5401801" cy="2841250"/>
          </a:xfrm>
          <a:prstGeom prst="rect">
            <a:avLst/>
          </a:prstGeom>
          <a:noFill/>
          <a:ln>
            <a:noFill/>
          </a:ln>
        </p:spPr>
      </p:pic>
      <p:sp>
        <p:nvSpPr>
          <p:cNvPr id="508" name="Google Shape;508;p50"/>
          <p:cNvSpPr/>
          <p:nvPr/>
        </p:nvSpPr>
        <p:spPr>
          <a:xfrm>
            <a:off x="3740900" y="1806650"/>
            <a:ext cx="2401717" cy="296680"/>
          </a:xfrm>
          <a:prstGeom prst="rect">
            <a:avLst/>
          </a:prstGeom>
        </p:spPr>
        <p:txBody>
          <a:bodyPr>
            <a:prstTxWarp prst="textPlain">
              <a:avLst/>
            </a:prstTxWarp>
          </a:bodyPr>
          <a:lstStyle/>
          <a:p>
            <a:pPr lvl="0" algn="ctr"/>
            <a:r>
              <a:rPr b="0" i="0">
                <a:ln w="9525" cap="flat" cmpd="sng">
                  <a:solidFill>
                    <a:schemeClr val="dk2"/>
                  </a:solidFill>
                  <a:prstDash val="solid"/>
                  <a:round/>
                  <a:headEnd type="none" w="sm" len="sm"/>
                  <a:tailEnd type="none" w="sm" len="sm"/>
                </a:ln>
                <a:solidFill>
                  <a:schemeClr val="lt2"/>
                </a:solidFill>
                <a:latin typeface="Arial"/>
              </a:rPr>
              <a:t>Iterazione 23</a:t>
            </a:r>
          </a:p>
        </p:txBody>
      </p:sp>
      <p:sp>
        <p:nvSpPr>
          <p:cNvPr id="509" name="Google Shape;509;p50"/>
          <p:cNvSpPr txBox="1">
            <a:spLocks noGrp="1"/>
          </p:cNvSpPr>
          <p:nvPr>
            <p:ph type="body" idx="1"/>
          </p:nvPr>
        </p:nvSpPr>
        <p:spPr>
          <a:xfrm>
            <a:off x="1355399" y="838850"/>
            <a:ext cx="7788599" cy="967800"/>
          </a:xfrm>
          <a:prstGeom prst="rect">
            <a:avLst/>
          </a:prstGeom>
        </p:spPr>
        <p:txBody>
          <a:bodyPr spcFirstLastPara="1" wrap="square" lIns="91425" tIns="91425" rIns="91425" bIns="91425" anchor="t" anchorCtr="0">
            <a:noAutofit/>
          </a:bodyPr>
          <a:lstStyle/>
          <a:p>
            <a:pPr marL="457200" lvl="0" indent="-323850" algn="l" rtl="0">
              <a:spcBef>
                <a:spcPts val="0"/>
              </a:spcBef>
              <a:spcAft>
                <a:spcPts val="0"/>
              </a:spcAft>
              <a:buSzPts val="1500"/>
              <a:buChar char="●"/>
            </a:pPr>
            <a:r>
              <a:rPr lang="it" sz="1500" dirty="0">
                <a:latin typeface="+mn-lt"/>
              </a:rPr>
              <a:t>Si calcola la coordinata (Z) di fine binarizzazione per ogni BSCAN</a:t>
            </a:r>
            <a:endParaRPr sz="1500" dirty="0">
              <a:solidFill>
                <a:srgbClr val="FFFFFF"/>
              </a:solidFill>
              <a:latin typeface="+mn-lt"/>
            </a:endParaRPr>
          </a:p>
          <a:p>
            <a:pPr marL="457200" lvl="0" indent="-323850" algn="l" rtl="0">
              <a:spcBef>
                <a:spcPts val="0"/>
              </a:spcBef>
              <a:spcAft>
                <a:spcPts val="0"/>
              </a:spcAft>
              <a:buSzPts val="1500"/>
              <a:buChar char="●"/>
            </a:pPr>
            <a:r>
              <a:rPr lang="it" sz="1500" dirty="0">
                <a:solidFill>
                  <a:srgbClr val="FFFFFF"/>
                </a:solidFill>
                <a:latin typeface="+mn-lt"/>
              </a:rPr>
              <a:t>Procedimento iterativo </a:t>
            </a:r>
            <a:endParaRPr sz="1500" dirty="0">
              <a:solidFill>
                <a:srgbClr val="FFFFFF"/>
              </a:solidFill>
              <a:latin typeface="+mn-lt"/>
            </a:endParaRPr>
          </a:p>
          <a:p>
            <a:pPr marL="914400" lvl="1" indent="-323850" algn="l" rtl="0">
              <a:spcBef>
                <a:spcPts val="0"/>
              </a:spcBef>
              <a:spcAft>
                <a:spcPts val="0"/>
              </a:spcAft>
              <a:buSzPts val="1500"/>
              <a:buChar char="○"/>
            </a:pPr>
            <a:r>
              <a:rPr lang="it" sz="1500" dirty="0">
                <a:solidFill>
                  <a:srgbClr val="FFFFFF"/>
                </a:solidFill>
                <a:latin typeface="+mn-lt"/>
              </a:rPr>
              <a:t>Viene calcolato il numero dei centroidi  </a:t>
            </a:r>
            <a:r>
              <a:rPr lang="it" sz="1500" dirty="0">
                <a:solidFill>
                  <a:srgbClr val="FF0000"/>
                </a:solidFill>
                <a:latin typeface="+mn-lt"/>
              </a:rPr>
              <a:t>*</a:t>
            </a:r>
            <a:r>
              <a:rPr lang="it" sz="1500" dirty="0">
                <a:solidFill>
                  <a:srgbClr val="FFFFFF"/>
                </a:solidFill>
                <a:latin typeface="+mn-lt"/>
              </a:rPr>
              <a:t> per ogni iterazione</a:t>
            </a:r>
            <a:endParaRPr sz="1500" dirty="0">
              <a:solidFill>
                <a:srgbClr val="FFFFFF"/>
              </a:solidFill>
              <a:latin typeface="+mn-lt"/>
            </a:endParaRPr>
          </a:p>
          <a:p>
            <a:pPr marL="0" lvl="0" indent="0" algn="l" rtl="0">
              <a:spcBef>
                <a:spcPts val="1600"/>
              </a:spcBef>
              <a:spcAft>
                <a:spcPts val="1600"/>
              </a:spcAft>
              <a:buNone/>
            </a:pPr>
            <a:endParaRPr sz="1500" dirty="0">
              <a:solidFill>
                <a:srgbClr val="FFFFFF"/>
              </a:solidFill>
            </a:endParaRPr>
          </a:p>
        </p:txBody>
      </p:sp>
      <p:sp>
        <p:nvSpPr>
          <p:cNvPr id="510" name="Google Shape;510;p50"/>
          <p:cNvSpPr/>
          <p:nvPr/>
        </p:nvSpPr>
        <p:spPr>
          <a:xfrm>
            <a:off x="792575" y="2309925"/>
            <a:ext cx="1186800" cy="4359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it" sz="1200" dirty="0">
                <a:latin typeface="+mn-lt"/>
                <a:ea typeface="Lato"/>
                <a:cs typeface="Lato"/>
                <a:sym typeface="Lato"/>
              </a:rPr>
              <a:t>palmo (Z)</a:t>
            </a:r>
            <a:endParaRPr sz="1200" dirty="0">
              <a:latin typeface="+mn-lt"/>
              <a:ea typeface="Lato"/>
              <a:cs typeface="Lato"/>
              <a:sym typeface="Lato"/>
            </a:endParaRPr>
          </a:p>
        </p:txBody>
      </p:sp>
      <p:sp>
        <p:nvSpPr>
          <p:cNvPr id="511" name="Google Shape;511;p50"/>
          <p:cNvSpPr/>
          <p:nvPr/>
        </p:nvSpPr>
        <p:spPr>
          <a:xfrm>
            <a:off x="792575" y="3707375"/>
            <a:ext cx="1186800" cy="4359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it" sz="1200" dirty="0">
                <a:latin typeface="+mn-lt"/>
                <a:ea typeface="Lato"/>
                <a:cs typeface="Lato"/>
                <a:sym typeface="Lato"/>
              </a:rPr>
              <a:t>fine iter. (Z)</a:t>
            </a:r>
            <a:endParaRPr sz="1200" dirty="0">
              <a:latin typeface="+mn-lt"/>
              <a:ea typeface="Lato"/>
              <a:cs typeface="Lato"/>
              <a:sym typeface="Lato"/>
            </a:endParaRPr>
          </a:p>
        </p:txBody>
      </p:sp>
      <p:sp>
        <p:nvSpPr>
          <p:cNvPr id="512" name="Google Shape;512;p50"/>
          <p:cNvSpPr/>
          <p:nvPr/>
        </p:nvSpPr>
        <p:spPr>
          <a:xfrm>
            <a:off x="1151225" y="2883100"/>
            <a:ext cx="469500" cy="687000"/>
          </a:xfrm>
          <a:prstGeom prst="downArrow">
            <a:avLst>
              <a:gd name="adj1" fmla="val 50000"/>
              <a:gd name="adj2" fmla="val 50000"/>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it" sz="1200" dirty="0">
                <a:latin typeface="+mn-lt"/>
                <a:ea typeface="Lato"/>
                <a:cs typeface="Lato"/>
                <a:sym typeface="Lato"/>
              </a:rPr>
              <a:t>i</a:t>
            </a:r>
            <a:endParaRPr sz="1200" dirty="0">
              <a:latin typeface="+mn-lt"/>
              <a:ea typeface="Lato"/>
              <a:cs typeface="Lato"/>
              <a:sym typeface="Lato"/>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16"/>
        <p:cNvGrpSpPr/>
        <p:nvPr/>
      </p:nvGrpSpPr>
      <p:grpSpPr>
        <a:xfrm>
          <a:off x="0" y="0"/>
          <a:ext cx="0" cy="0"/>
          <a:chOff x="0" y="0"/>
          <a:chExt cx="0" cy="0"/>
        </a:xfrm>
      </p:grpSpPr>
      <p:sp>
        <p:nvSpPr>
          <p:cNvPr id="517" name="Google Shape;517;p51"/>
          <p:cNvSpPr/>
          <p:nvPr/>
        </p:nvSpPr>
        <p:spPr>
          <a:xfrm>
            <a:off x="7040600" y="3923575"/>
            <a:ext cx="2106350" cy="1222450"/>
          </a:xfrm>
          <a:custGeom>
            <a:avLst/>
            <a:gdLst/>
            <a:ahLst/>
            <a:cxnLst/>
            <a:rect l="l" t="t" r="r" b="b"/>
            <a:pathLst>
              <a:path w="84254" h="48898" extrusionOk="0">
                <a:moveTo>
                  <a:pt x="0" y="0"/>
                </a:moveTo>
                <a:lnTo>
                  <a:pt x="50319" y="0"/>
                </a:lnTo>
                <a:lnTo>
                  <a:pt x="84254" y="33935"/>
                </a:lnTo>
                <a:lnTo>
                  <a:pt x="84254" y="48898"/>
                </a:lnTo>
                <a:lnTo>
                  <a:pt x="48798" y="48898"/>
                </a:lnTo>
                <a:close/>
              </a:path>
            </a:pathLst>
          </a:custGeom>
          <a:solidFill>
            <a:schemeClr val="accent3"/>
          </a:solidFill>
          <a:ln>
            <a:noFill/>
          </a:ln>
        </p:spPr>
      </p:sp>
      <p:sp>
        <p:nvSpPr>
          <p:cNvPr id="518" name="Google Shape;518;p51"/>
          <p:cNvSpPr txBox="1">
            <a:spLocks noGrp="1"/>
          </p:cNvSpPr>
          <p:nvPr>
            <p:ph type="title"/>
          </p:nvPr>
        </p:nvSpPr>
        <p:spPr>
          <a:xfrm>
            <a:off x="1212574" y="344500"/>
            <a:ext cx="7931425" cy="494350"/>
          </a:xfrm>
          <a:prstGeom prst="rect">
            <a:avLst/>
          </a:prstGeom>
        </p:spPr>
        <p:txBody>
          <a:bodyPr spcFirstLastPara="1" wrap="square" lIns="91425" tIns="91425" rIns="91425" bIns="91425" anchor="t" anchorCtr="0">
            <a:noAutofit/>
          </a:bodyPr>
          <a:lstStyle/>
          <a:p>
            <a:pPr lvl="0"/>
            <a:r>
              <a:rPr kumimoji="0" lang="it-IT" sz="1800" b="0" i="0" u="none" strike="noStrike" kern="0" cap="none" spc="0" normalizeH="0" baseline="0" noProof="0" dirty="0">
                <a:ln>
                  <a:noFill/>
                </a:ln>
                <a:solidFill>
                  <a:srgbClr val="FFFFFF"/>
                </a:solidFill>
                <a:effectLst/>
                <a:uLnTx/>
                <a:uFillTx/>
                <a:latin typeface="Arial"/>
                <a:sym typeface="Montserrat"/>
              </a:rPr>
              <a:t>Il metodo CCM: Binarizzazione: </a:t>
            </a:r>
            <a:r>
              <a:rPr kumimoji="0" lang="it-IT" sz="1800" b="0" i="0" u="sng" strike="noStrike" kern="0" cap="none" spc="0" normalizeH="0" baseline="0" noProof="0" dirty="0">
                <a:ln>
                  <a:noFill/>
                </a:ln>
                <a:solidFill>
                  <a:srgbClr val="FFFFFF"/>
                </a:solidFill>
                <a:effectLst/>
                <a:uLnTx/>
                <a:uFillTx/>
                <a:latin typeface="Arial"/>
                <a:sym typeface="Montserrat"/>
              </a:rPr>
              <a:t>Calcolo del vettore fine binarizzazione</a:t>
            </a:r>
            <a:endParaRPr dirty="0">
              <a:latin typeface="+mj-lt"/>
            </a:endParaRPr>
          </a:p>
        </p:txBody>
      </p:sp>
      <p:pic>
        <p:nvPicPr>
          <p:cNvPr id="519" name="Google Shape;519;p51"/>
          <p:cNvPicPr preferRelativeResize="0"/>
          <p:nvPr/>
        </p:nvPicPr>
        <p:blipFill rotWithShape="1">
          <a:blip r:embed="rId3">
            <a:alphaModFix/>
          </a:blip>
          <a:srcRect/>
          <a:stretch/>
        </p:blipFill>
        <p:spPr>
          <a:xfrm>
            <a:off x="1979375" y="2211725"/>
            <a:ext cx="5401801" cy="2841250"/>
          </a:xfrm>
          <a:prstGeom prst="rect">
            <a:avLst/>
          </a:prstGeom>
          <a:noFill/>
          <a:ln>
            <a:noFill/>
          </a:ln>
        </p:spPr>
      </p:pic>
      <p:sp>
        <p:nvSpPr>
          <p:cNvPr id="520" name="Google Shape;520;p51"/>
          <p:cNvSpPr/>
          <p:nvPr/>
        </p:nvSpPr>
        <p:spPr>
          <a:xfrm>
            <a:off x="3206600" y="1824100"/>
            <a:ext cx="2947349" cy="300333"/>
          </a:xfrm>
          <a:prstGeom prst="rect">
            <a:avLst/>
          </a:prstGeom>
        </p:spPr>
        <p:txBody>
          <a:bodyPr>
            <a:prstTxWarp prst="textPlain">
              <a:avLst/>
            </a:prstTxWarp>
          </a:bodyPr>
          <a:lstStyle/>
          <a:p>
            <a:pPr lvl="0" algn="ctr"/>
            <a:r>
              <a:rPr b="0" i="0">
                <a:ln w="9525" cap="flat" cmpd="sng">
                  <a:solidFill>
                    <a:schemeClr val="dk2"/>
                  </a:solidFill>
                  <a:prstDash val="solid"/>
                  <a:round/>
                  <a:headEnd type="none" w="sm" len="sm"/>
                  <a:tailEnd type="none" w="sm" len="sm"/>
                </a:ln>
                <a:solidFill>
                  <a:schemeClr val="lt2"/>
                </a:solidFill>
                <a:latin typeface="Arial"/>
              </a:rPr>
              <a:t>Iterazione finale</a:t>
            </a:r>
          </a:p>
        </p:txBody>
      </p:sp>
      <p:sp>
        <p:nvSpPr>
          <p:cNvPr id="521" name="Google Shape;521;p51"/>
          <p:cNvSpPr txBox="1">
            <a:spLocks noGrp="1"/>
          </p:cNvSpPr>
          <p:nvPr>
            <p:ph type="body" idx="1"/>
          </p:nvPr>
        </p:nvSpPr>
        <p:spPr>
          <a:xfrm>
            <a:off x="1355400" y="838850"/>
            <a:ext cx="7020300" cy="967800"/>
          </a:xfrm>
          <a:prstGeom prst="rect">
            <a:avLst/>
          </a:prstGeom>
        </p:spPr>
        <p:txBody>
          <a:bodyPr spcFirstLastPara="1" wrap="square" lIns="91425" tIns="91425" rIns="91425" bIns="91425" anchor="t" anchorCtr="0">
            <a:noAutofit/>
          </a:bodyPr>
          <a:lstStyle/>
          <a:p>
            <a:pPr marL="457200" lvl="0" indent="-323850" algn="l" rtl="0">
              <a:spcBef>
                <a:spcPts val="0"/>
              </a:spcBef>
              <a:spcAft>
                <a:spcPts val="0"/>
              </a:spcAft>
              <a:buSzPts val="1500"/>
              <a:buChar char="●"/>
            </a:pPr>
            <a:r>
              <a:rPr lang="it" sz="1500" dirty="0">
                <a:latin typeface="+mn-lt"/>
              </a:rPr>
              <a:t>Si calcola la coordinata (Z) di fine binarizzazione per ogni BSCAN</a:t>
            </a:r>
            <a:endParaRPr sz="1500" dirty="0">
              <a:solidFill>
                <a:srgbClr val="FFFFFF"/>
              </a:solidFill>
              <a:latin typeface="+mn-lt"/>
            </a:endParaRPr>
          </a:p>
          <a:p>
            <a:pPr marL="457200" lvl="0" indent="-323850" algn="l" rtl="0">
              <a:spcBef>
                <a:spcPts val="0"/>
              </a:spcBef>
              <a:spcAft>
                <a:spcPts val="0"/>
              </a:spcAft>
              <a:buSzPts val="1500"/>
              <a:buChar char="●"/>
            </a:pPr>
            <a:r>
              <a:rPr lang="it" sz="1500" dirty="0">
                <a:solidFill>
                  <a:srgbClr val="FFFFFF"/>
                </a:solidFill>
                <a:latin typeface="+mn-lt"/>
              </a:rPr>
              <a:t>Procedimento iterativo </a:t>
            </a:r>
            <a:endParaRPr sz="1500" dirty="0">
              <a:solidFill>
                <a:srgbClr val="FFFFFF"/>
              </a:solidFill>
              <a:latin typeface="+mn-lt"/>
            </a:endParaRPr>
          </a:p>
          <a:p>
            <a:pPr marL="914400" lvl="1" indent="-323850" algn="l" rtl="0">
              <a:spcBef>
                <a:spcPts val="0"/>
              </a:spcBef>
              <a:spcAft>
                <a:spcPts val="0"/>
              </a:spcAft>
              <a:buSzPts val="1500"/>
              <a:buChar char="○"/>
            </a:pPr>
            <a:r>
              <a:rPr lang="it" sz="1500" dirty="0">
                <a:solidFill>
                  <a:srgbClr val="FFFFFF"/>
                </a:solidFill>
                <a:latin typeface="+mn-lt"/>
              </a:rPr>
              <a:t>Viene calcolato il numero dei centroidi  </a:t>
            </a:r>
            <a:r>
              <a:rPr lang="it" sz="1500" dirty="0">
                <a:solidFill>
                  <a:srgbClr val="FF0000"/>
                </a:solidFill>
                <a:latin typeface="+mn-lt"/>
              </a:rPr>
              <a:t>*</a:t>
            </a:r>
            <a:r>
              <a:rPr lang="it" sz="1500" dirty="0">
                <a:solidFill>
                  <a:srgbClr val="FFFFFF"/>
                </a:solidFill>
                <a:latin typeface="+mn-lt"/>
              </a:rPr>
              <a:t> per ogni iterazione</a:t>
            </a:r>
            <a:endParaRPr sz="1500" dirty="0">
              <a:solidFill>
                <a:srgbClr val="FFFFFF"/>
              </a:solidFill>
              <a:latin typeface="+mn-lt"/>
            </a:endParaRPr>
          </a:p>
          <a:p>
            <a:pPr marL="0" lvl="0" indent="0" algn="l" rtl="0">
              <a:spcBef>
                <a:spcPts val="1600"/>
              </a:spcBef>
              <a:spcAft>
                <a:spcPts val="1600"/>
              </a:spcAft>
              <a:buNone/>
            </a:pPr>
            <a:endParaRPr sz="1500" dirty="0">
              <a:solidFill>
                <a:srgbClr val="FFFFFF"/>
              </a:solidFill>
            </a:endParaRPr>
          </a:p>
        </p:txBody>
      </p:sp>
      <p:sp>
        <p:nvSpPr>
          <p:cNvPr id="522" name="Google Shape;522;p51"/>
          <p:cNvSpPr/>
          <p:nvPr/>
        </p:nvSpPr>
        <p:spPr>
          <a:xfrm>
            <a:off x="792575" y="2309925"/>
            <a:ext cx="1186800" cy="4359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it" sz="1200" dirty="0">
                <a:latin typeface="+mn-lt"/>
                <a:ea typeface="Lato"/>
                <a:cs typeface="Lato"/>
                <a:sym typeface="Lato"/>
              </a:rPr>
              <a:t>palmo (Z)</a:t>
            </a:r>
            <a:endParaRPr sz="1200" dirty="0">
              <a:latin typeface="+mn-lt"/>
              <a:ea typeface="Lato"/>
              <a:cs typeface="Lato"/>
              <a:sym typeface="Lato"/>
            </a:endParaRPr>
          </a:p>
        </p:txBody>
      </p:sp>
      <p:sp>
        <p:nvSpPr>
          <p:cNvPr id="523" name="Google Shape;523;p51"/>
          <p:cNvSpPr/>
          <p:nvPr/>
        </p:nvSpPr>
        <p:spPr>
          <a:xfrm>
            <a:off x="792575" y="3707375"/>
            <a:ext cx="1186800" cy="4359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it" sz="1200" dirty="0">
                <a:latin typeface="+mn-lt"/>
                <a:ea typeface="Lato"/>
                <a:cs typeface="Lato"/>
                <a:sym typeface="Lato"/>
              </a:rPr>
              <a:t>fine iter. (Z)</a:t>
            </a:r>
            <a:endParaRPr sz="1200" dirty="0">
              <a:latin typeface="+mn-lt"/>
              <a:ea typeface="Lato"/>
              <a:cs typeface="Lato"/>
              <a:sym typeface="Lato"/>
            </a:endParaRPr>
          </a:p>
        </p:txBody>
      </p:sp>
      <p:sp>
        <p:nvSpPr>
          <p:cNvPr id="524" name="Google Shape;524;p51"/>
          <p:cNvSpPr/>
          <p:nvPr/>
        </p:nvSpPr>
        <p:spPr>
          <a:xfrm>
            <a:off x="1151225" y="2883100"/>
            <a:ext cx="469500" cy="687000"/>
          </a:xfrm>
          <a:prstGeom prst="downArrow">
            <a:avLst>
              <a:gd name="adj1" fmla="val 50000"/>
              <a:gd name="adj2" fmla="val 50000"/>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it" sz="1200" dirty="0">
                <a:latin typeface="+mn-lt"/>
                <a:ea typeface="Lato"/>
                <a:cs typeface="Lato"/>
                <a:sym typeface="Lato"/>
              </a:rPr>
              <a:t>i</a:t>
            </a:r>
            <a:endParaRPr sz="1200" dirty="0">
              <a:latin typeface="+mn-lt"/>
              <a:ea typeface="Lato"/>
              <a:cs typeface="Lato"/>
              <a:sym typeface="Lato"/>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28"/>
        <p:cNvGrpSpPr/>
        <p:nvPr/>
      </p:nvGrpSpPr>
      <p:grpSpPr>
        <a:xfrm>
          <a:off x="0" y="0"/>
          <a:ext cx="0" cy="0"/>
          <a:chOff x="0" y="0"/>
          <a:chExt cx="0" cy="0"/>
        </a:xfrm>
      </p:grpSpPr>
      <p:sp>
        <p:nvSpPr>
          <p:cNvPr id="529" name="Google Shape;529;p52"/>
          <p:cNvSpPr/>
          <p:nvPr/>
        </p:nvSpPr>
        <p:spPr>
          <a:xfrm>
            <a:off x="7040600" y="3923575"/>
            <a:ext cx="2106350" cy="1222450"/>
          </a:xfrm>
          <a:custGeom>
            <a:avLst/>
            <a:gdLst/>
            <a:ahLst/>
            <a:cxnLst/>
            <a:rect l="l" t="t" r="r" b="b"/>
            <a:pathLst>
              <a:path w="84254" h="48898" extrusionOk="0">
                <a:moveTo>
                  <a:pt x="0" y="0"/>
                </a:moveTo>
                <a:lnTo>
                  <a:pt x="50319" y="0"/>
                </a:lnTo>
                <a:lnTo>
                  <a:pt x="84254" y="33935"/>
                </a:lnTo>
                <a:lnTo>
                  <a:pt x="84254" y="48898"/>
                </a:lnTo>
                <a:lnTo>
                  <a:pt x="48798" y="48898"/>
                </a:lnTo>
                <a:close/>
              </a:path>
            </a:pathLst>
          </a:custGeom>
          <a:solidFill>
            <a:schemeClr val="accent3"/>
          </a:solidFill>
          <a:ln>
            <a:noFill/>
          </a:ln>
        </p:spPr>
      </p:sp>
      <p:sp>
        <p:nvSpPr>
          <p:cNvPr id="530" name="Google Shape;530;p52"/>
          <p:cNvSpPr txBox="1">
            <a:spLocks noGrp="1"/>
          </p:cNvSpPr>
          <p:nvPr>
            <p:ph type="title"/>
          </p:nvPr>
        </p:nvSpPr>
        <p:spPr>
          <a:xfrm>
            <a:off x="1212574" y="344500"/>
            <a:ext cx="7931425" cy="494350"/>
          </a:xfrm>
          <a:prstGeom prst="rect">
            <a:avLst/>
          </a:prstGeom>
        </p:spPr>
        <p:txBody>
          <a:bodyPr spcFirstLastPara="1" wrap="square" lIns="91425" tIns="91425" rIns="91425" bIns="91425" anchor="t" anchorCtr="0">
            <a:noAutofit/>
          </a:bodyPr>
          <a:lstStyle/>
          <a:p>
            <a:pPr lvl="0"/>
            <a:r>
              <a:rPr kumimoji="0" lang="it-IT" sz="1800" b="0" i="0" u="none" strike="noStrike" kern="0" cap="none" spc="0" normalizeH="0" baseline="0" noProof="0" dirty="0">
                <a:ln>
                  <a:noFill/>
                </a:ln>
                <a:solidFill>
                  <a:srgbClr val="FFFFFF"/>
                </a:solidFill>
                <a:effectLst/>
                <a:uLnTx/>
                <a:uFillTx/>
                <a:latin typeface="Arial"/>
                <a:sym typeface="Montserrat"/>
              </a:rPr>
              <a:t>Il metodo CCM: Binarizzazione: </a:t>
            </a:r>
            <a:r>
              <a:rPr kumimoji="0" lang="it-IT" sz="1800" b="0" i="0" u="sng" strike="noStrike" kern="0" cap="none" spc="0" normalizeH="0" baseline="0" noProof="0" dirty="0">
                <a:ln>
                  <a:noFill/>
                </a:ln>
                <a:solidFill>
                  <a:srgbClr val="FFFFFF"/>
                </a:solidFill>
                <a:effectLst/>
                <a:uLnTx/>
                <a:uFillTx/>
                <a:latin typeface="Arial"/>
                <a:sym typeface="Montserrat"/>
              </a:rPr>
              <a:t>Calcolo del vettore fine binarizzazione</a:t>
            </a:r>
            <a:endParaRPr dirty="0">
              <a:latin typeface="+mj-lt"/>
            </a:endParaRPr>
          </a:p>
        </p:txBody>
      </p:sp>
      <p:sp>
        <p:nvSpPr>
          <p:cNvPr id="531" name="Google Shape;531;p52"/>
          <p:cNvSpPr txBox="1">
            <a:spLocks noGrp="1"/>
          </p:cNvSpPr>
          <p:nvPr>
            <p:ph type="body" idx="1"/>
          </p:nvPr>
        </p:nvSpPr>
        <p:spPr>
          <a:xfrm>
            <a:off x="1355400" y="838850"/>
            <a:ext cx="7020300" cy="930844"/>
          </a:xfrm>
          <a:prstGeom prst="rect">
            <a:avLst/>
          </a:prstGeom>
        </p:spPr>
        <p:txBody>
          <a:bodyPr spcFirstLastPara="1" wrap="square" lIns="91425" tIns="91425" rIns="91425" bIns="91425" anchor="t" anchorCtr="0">
            <a:noAutofit/>
          </a:bodyPr>
          <a:lstStyle/>
          <a:p>
            <a:pPr marL="457200" lvl="0" indent="-323850" algn="l" rtl="0">
              <a:spcBef>
                <a:spcPts val="0"/>
              </a:spcBef>
              <a:spcAft>
                <a:spcPts val="0"/>
              </a:spcAft>
              <a:buSzPts val="1500"/>
              <a:buChar char="●"/>
            </a:pPr>
            <a:r>
              <a:rPr lang="it" sz="1500" dirty="0">
                <a:latin typeface="+mn-lt"/>
              </a:rPr>
              <a:t>Procedendo per tutte le iterazioni, e salvando i risultati ottenuti in termini di numero delle CC in un vettore, risulta poi possibile stampare il seguente grafico.</a:t>
            </a:r>
            <a:endParaRPr sz="1500" dirty="0">
              <a:solidFill>
                <a:srgbClr val="FFFFFF"/>
              </a:solidFill>
              <a:latin typeface="+mn-lt"/>
            </a:endParaRPr>
          </a:p>
          <a:p>
            <a:pPr marL="0" lvl="0" indent="0" algn="l" rtl="0">
              <a:spcBef>
                <a:spcPts val="1600"/>
              </a:spcBef>
              <a:spcAft>
                <a:spcPts val="1600"/>
              </a:spcAft>
              <a:buNone/>
            </a:pPr>
            <a:endParaRPr sz="1500" dirty="0">
              <a:solidFill>
                <a:srgbClr val="FFFFFF"/>
              </a:solidFill>
            </a:endParaRPr>
          </a:p>
        </p:txBody>
      </p:sp>
      <p:pic>
        <p:nvPicPr>
          <p:cNvPr id="532" name="Google Shape;532;p52"/>
          <p:cNvPicPr preferRelativeResize="0"/>
          <p:nvPr/>
        </p:nvPicPr>
        <p:blipFill>
          <a:blip r:embed="rId3">
            <a:alphaModFix/>
          </a:blip>
          <a:stretch>
            <a:fillRect/>
          </a:stretch>
        </p:blipFill>
        <p:spPr>
          <a:xfrm>
            <a:off x="2506777" y="1769694"/>
            <a:ext cx="4058697" cy="311548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36"/>
        <p:cNvGrpSpPr/>
        <p:nvPr/>
      </p:nvGrpSpPr>
      <p:grpSpPr>
        <a:xfrm>
          <a:off x="0" y="0"/>
          <a:ext cx="0" cy="0"/>
          <a:chOff x="0" y="0"/>
          <a:chExt cx="0" cy="0"/>
        </a:xfrm>
      </p:grpSpPr>
      <p:sp>
        <p:nvSpPr>
          <p:cNvPr id="537" name="Google Shape;537;p53"/>
          <p:cNvSpPr/>
          <p:nvPr/>
        </p:nvSpPr>
        <p:spPr>
          <a:xfrm>
            <a:off x="7040600" y="3923575"/>
            <a:ext cx="2106350" cy="1222450"/>
          </a:xfrm>
          <a:custGeom>
            <a:avLst/>
            <a:gdLst/>
            <a:ahLst/>
            <a:cxnLst/>
            <a:rect l="l" t="t" r="r" b="b"/>
            <a:pathLst>
              <a:path w="84254" h="48898" extrusionOk="0">
                <a:moveTo>
                  <a:pt x="0" y="0"/>
                </a:moveTo>
                <a:lnTo>
                  <a:pt x="50319" y="0"/>
                </a:lnTo>
                <a:lnTo>
                  <a:pt x="84254" y="33935"/>
                </a:lnTo>
                <a:lnTo>
                  <a:pt x="84254" y="48898"/>
                </a:lnTo>
                <a:lnTo>
                  <a:pt x="48798" y="48898"/>
                </a:lnTo>
                <a:close/>
              </a:path>
            </a:pathLst>
          </a:custGeom>
          <a:solidFill>
            <a:schemeClr val="accent3"/>
          </a:solidFill>
          <a:ln>
            <a:noFill/>
          </a:ln>
        </p:spPr>
      </p:sp>
      <p:sp>
        <p:nvSpPr>
          <p:cNvPr id="538" name="Google Shape;538;p53"/>
          <p:cNvSpPr txBox="1">
            <a:spLocks noGrp="1"/>
          </p:cNvSpPr>
          <p:nvPr>
            <p:ph type="title"/>
          </p:nvPr>
        </p:nvSpPr>
        <p:spPr>
          <a:xfrm>
            <a:off x="1212574" y="344500"/>
            <a:ext cx="7931425" cy="45482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kumimoji="0" lang="it-IT" sz="1800" b="0" i="0" u="none" strike="noStrike" kern="0" cap="none" spc="0" normalizeH="0" baseline="0" noProof="0" dirty="0">
                <a:ln>
                  <a:noFill/>
                </a:ln>
                <a:solidFill>
                  <a:srgbClr val="FFFFFF"/>
                </a:solidFill>
                <a:effectLst/>
                <a:uLnTx/>
                <a:uFillTx/>
                <a:latin typeface="Arial"/>
                <a:sym typeface="Montserrat"/>
              </a:rPr>
              <a:t>Il metodo CCM: Binarizzazione: </a:t>
            </a:r>
            <a:r>
              <a:rPr kumimoji="0" lang="it-IT" sz="1800" b="0" i="0" u="sng" strike="noStrike" kern="0" cap="none" spc="0" normalizeH="0" baseline="0" noProof="0" dirty="0">
                <a:ln>
                  <a:noFill/>
                </a:ln>
                <a:solidFill>
                  <a:srgbClr val="FFFFFF"/>
                </a:solidFill>
                <a:effectLst/>
                <a:uLnTx/>
                <a:uFillTx/>
                <a:latin typeface="Arial"/>
                <a:sym typeface="Montserrat"/>
              </a:rPr>
              <a:t>Calcolo del vettore fine binarizzazione</a:t>
            </a:r>
            <a:endParaRPr dirty="0"/>
          </a:p>
        </p:txBody>
      </p:sp>
      <p:sp>
        <p:nvSpPr>
          <p:cNvPr id="539" name="Google Shape;539;p53"/>
          <p:cNvSpPr txBox="1">
            <a:spLocks noGrp="1"/>
          </p:cNvSpPr>
          <p:nvPr>
            <p:ph type="body" idx="1"/>
          </p:nvPr>
        </p:nvSpPr>
        <p:spPr>
          <a:xfrm>
            <a:off x="1212574" y="799325"/>
            <a:ext cx="6471168" cy="671364"/>
          </a:xfrm>
          <a:prstGeom prst="rect">
            <a:avLst/>
          </a:prstGeom>
        </p:spPr>
        <p:txBody>
          <a:bodyPr spcFirstLastPara="1" wrap="square" lIns="91425" tIns="91425" rIns="91425" bIns="91425" anchor="t" anchorCtr="0">
            <a:noAutofit/>
          </a:bodyPr>
          <a:lstStyle/>
          <a:p>
            <a:pPr marL="457200" lvl="0" indent="-323850" algn="l" rtl="0">
              <a:spcBef>
                <a:spcPts val="0"/>
              </a:spcBef>
              <a:spcAft>
                <a:spcPts val="0"/>
              </a:spcAft>
              <a:buSzPts val="1500"/>
              <a:buChar char="●"/>
            </a:pPr>
            <a:r>
              <a:rPr lang="it" sz="1500" dirty="0">
                <a:latin typeface="+mn-lt"/>
              </a:rPr>
              <a:t>Si sceglie il valore di fine come la media delle iterazioni in corrispondenza dei primi due picchi.</a:t>
            </a:r>
            <a:endParaRPr sz="1500" dirty="0">
              <a:solidFill>
                <a:srgbClr val="FFFFFF"/>
              </a:solidFill>
            </a:endParaRPr>
          </a:p>
        </p:txBody>
      </p:sp>
      <p:pic>
        <p:nvPicPr>
          <p:cNvPr id="540" name="Google Shape;540;p53"/>
          <p:cNvPicPr preferRelativeResize="0"/>
          <p:nvPr/>
        </p:nvPicPr>
        <p:blipFill rotWithShape="1">
          <a:blip r:embed="rId3">
            <a:alphaModFix/>
          </a:blip>
          <a:srcRect/>
          <a:stretch/>
        </p:blipFill>
        <p:spPr>
          <a:xfrm>
            <a:off x="1979375" y="2287925"/>
            <a:ext cx="5401801" cy="2841250"/>
          </a:xfrm>
          <a:prstGeom prst="rect">
            <a:avLst/>
          </a:prstGeom>
          <a:noFill/>
          <a:ln>
            <a:noFill/>
          </a:ln>
        </p:spPr>
      </p:pic>
      <p:sp>
        <p:nvSpPr>
          <p:cNvPr id="541" name="Google Shape;541;p53"/>
          <p:cNvSpPr/>
          <p:nvPr/>
        </p:nvSpPr>
        <p:spPr>
          <a:xfrm>
            <a:off x="716475" y="2386125"/>
            <a:ext cx="1186800" cy="4359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it" sz="1200" dirty="0">
                <a:latin typeface="+mn-lt"/>
                <a:ea typeface="Lato"/>
                <a:cs typeface="Lato"/>
                <a:sym typeface="Lato"/>
              </a:rPr>
              <a:t>palmo (Z)</a:t>
            </a:r>
            <a:endParaRPr sz="1200" dirty="0">
              <a:latin typeface="+mn-lt"/>
              <a:ea typeface="Lato"/>
              <a:cs typeface="Lato"/>
              <a:sym typeface="Lato"/>
            </a:endParaRPr>
          </a:p>
        </p:txBody>
      </p:sp>
      <p:sp>
        <p:nvSpPr>
          <p:cNvPr id="542" name="Google Shape;542;p53"/>
          <p:cNvSpPr/>
          <p:nvPr/>
        </p:nvSpPr>
        <p:spPr>
          <a:xfrm>
            <a:off x="1490383" y="1949814"/>
            <a:ext cx="6163234" cy="274424"/>
          </a:xfrm>
          <a:prstGeom prst="rect">
            <a:avLst/>
          </a:prstGeom>
        </p:spPr>
        <p:txBody>
          <a:bodyPr>
            <a:prstTxWarp prst="textPlain">
              <a:avLst/>
            </a:prstTxWarp>
          </a:bodyPr>
          <a:lstStyle/>
          <a:p>
            <a:pPr lvl="0" algn="ctr"/>
            <a:r>
              <a:rPr b="0" i="0" dirty="0">
                <a:ln w="9525" cap="flat" cmpd="sng">
                  <a:solidFill>
                    <a:schemeClr val="dk2"/>
                  </a:solidFill>
                  <a:prstDash val="solid"/>
                  <a:round/>
                  <a:headEnd type="none" w="sm" len="sm"/>
                  <a:tailEnd type="none" w="sm" len="sm"/>
                </a:ln>
                <a:solidFill>
                  <a:schemeClr val="lt2"/>
                </a:solidFill>
                <a:latin typeface="Arial"/>
              </a:rPr>
              <a:t>Valore di fine </a:t>
            </a:r>
            <a:r>
              <a:rPr b="0" i="0" dirty="0" err="1">
                <a:ln w="9525" cap="flat" cmpd="sng">
                  <a:solidFill>
                    <a:schemeClr val="dk2"/>
                  </a:solidFill>
                  <a:prstDash val="solid"/>
                  <a:round/>
                  <a:headEnd type="none" w="sm" len="sm"/>
                  <a:tailEnd type="none" w="sm" len="sm"/>
                </a:ln>
                <a:solidFill>
                  <a:schemeClr val="lt2"/>
                </a:solidFill>
                <a:latin typeface="Arial"/>
              </a:rPr>
              <a:t>scelto</a:t>
            </a:r>
            <a:r>
              <a:rPr b="0" i="0" dirty="0">
                <a:ln w="9525" cap="flat" cmpd="sng">
                  <a:solidFill>
                    <a:schemeClr val="dk2"/>
                  </a:solidFill>
                  <a:prstDash val="solid"/>
                  <a:round/>
                  <a:headEnd type="none" w="sm" len="sm"/>
                  <a:tailEnd type="none" w="sm" len="sm"/>
                </a:ln>
                <a:solidFill>
                  <a:schemeClr val="lt2"/>
                </a:solidFill>
                <a:latin typeface="Arial"/>
              </a:rPr>
              <a:t> per </a:t>
            </a:r>
            <a:r>
              <a:rPr b="0" i="0" dirty="0" err="1">
                <a:ln w="9525" cap="flat" cmpd="sng">
                  <a:solidFill>
                    <a:schemeClr val="dk2"/>
                  </a:solidFill>
                  <a:prstDash val="solid"/>
                  <a:round/>
                  <a:headEnd type="none" w="sm" len="sm"/>
                  <a:tailEnd type="none" w="sm" len="sm"/>
                </a:ln>
                <a:solidFill>
                  <a:schemeClr val="lt2"/>
                </a:solidFill>
                <a:latin typeface="Arial"/>
              </a:rPr>
              <a:t>questo</a:t>
            </a:r>
            <a:r>
              <a:rPr b="0" i="0" dirty="0">
                <a:ln w="9525" cap="flat" cmpd="sng">
                  <a:solidFill>
                    <a:schemeClr val="dk2"/>
                  </a:solidFill>
                  <a:prstDash val="solid"/>
                  <a:round/>
                  <a:headEnd type="none" w="sm" len="sm"/>
                  <a:tailEnd type="none" w="sm" len="sm"/>
                </a:ln>
                <a:solidFill>
                  <a:schemeClr val="lt2"/>
                </a:solidFill>
                <a:latin typeface="Arial"/>
              </a:rPr>
              <a:t> piano</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sp>
        <p:nvSpPr>
          <p:cNvPr id="547" name="Google Shape;547;p54"/>
          <p:cNvSpPr/>
          <p:nvPr/>
        </p:nvSpPr>
        <p:spPr>
          <a:xfrm>
            <a:off x="7040600" y="3923575"/>
            <a:ext cx="2106350" cy="1222450"/>
          </a:xfrm>
          <a:custGeom>
            <a:avLst/>
            <a:gdLst/>
            <a:ahLst/>
            <a:cxnLst/>
            <a:rect l="l" t="t" r="r" b="b"/>
            <a:pathLst>
              <a:path w="84254" h="48898" extrusionOk="0">
                <a:moveTo>
                  <a:pt x="0" y="0"/>
                </a:moveTo>
                <a:lnTo>
                  <a:pt x="50319" y="0"/>
                </a:lnTo>
                <a:lnTo>
                  <a:pt x="84254" y="33935"/>
                </a:lnTo>
                <a:lnTo>
                  <a:pt x="84254" y="48898"/>
                </a:lnTo>
                <a:lnTo>
                  <a:pt x="48798" y="48898"/>
                </a:lnTo>
                <a:close/>
              </a:path>
            </a:pathLst>
          </a:custGeom>
          <a:solidFill>
            <a:schemeClr val="accent3"/>
          </a:solidFill>
          <a:ln>
            <a:noFill/>
          </a:ln>
        </p:spPr>
      </p:sp>
      <p:sp>
        <p:nvSpPr>
          <p:cNvPr id="548" name="Google Shape;548;p54"/>
          <p:cNvSpPr txBox="1">
            <a:spLocks noGrp="1"/>
          </p:cNvSpPr>
          <p:nvPr>
            <p:ph type="title"/>
          </p:nvPr>
        </p:nvSpPr>
        <p:spPr>
          <a:xfrm>
            <a:off x="1212574" y="344500"/>
            <a:ext cx="7931425" cy="45482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kumimoji="0" lang="it-IT" sz="1800" b="0" i="0" u="none" strike="noStrike" kern="0" cap="none" spc="0" normalizeH="0" baseline="0" noProof="0" dirty="0">
                <a:ln>
                  <a:noFill/>
                </a:ln>
                <a:solidFill>
                  <a:srgbClr val="FFFFFF"/>
                </a:solidFill>
                <a:effectLst/>
                <a:uLnTx/>
                <a:uFillTx/>
                <a:latin typeface="Arial"/>
                <a:sym typeface="Montserrat"/>
              </a:rPr>
              <a:t>Il metodo CCM: Binarizzazione: </a:t>
            </a:r>
            <a:r>
              <a:rPr kumimoji="0" lang="it-IT" sz="1800" b="0" i="0" u="sng" strike="noStrike" kern="0" cap="none" spc="0" normalizeH="0" baseline="0" noProof="0" dirty="0">
                <a:ln>
                  <a:noFill/>
                </a:ln>
                <a:solidFill>
                  <a:srgbClr val="FFFFFF"/>
                </a:solidFill>
                <a:effectLst/>
                <a:uLnTx/>
                <a:uFillTx/>
                <a:latin typeface="Arial"/>
                <a:sym typeface="Montserrat"/>
              </a:rPr>
              <a:t>Calcolo del vettore fine binarizzazione</a:t>
            </a:r>
            <a:endParaRPr sz="1800" dirty="0"/>
          </a:p>
        </p:txBody>
      </p:sp>
      <p:sp>
        <p:nvSpPr>
          <p:cNvPr id="549" name="Google Shape;549;p54"/>
          <p:cNvSpPr txBox="1">
            <a:spLocks noGrp="1"/>
          </p:cNvSpPr>
          <p:nvPr>
            <p:ph type="body" idx="1"/>
          </p:nvPr>
        </p:nvSpPr>
        <p:spPr>
          <a:xfrm>
            <a:off x="1064550" y="799325"/>
            <a:ext cx="7959300" cy="876300"/>
          </a:xfrm>
          <a:prstGeom prst="rect">
            <a:avLst/>
          </a:prstGeom>
        </p:spPr>
        <p:txBody>
          <a:bodyPr spcFirstLastPara="1" wrap="square" lIns="91425" tIns="91425" rIns="91425" bIns="91425" anchor="t" anchorCtr="0">
            <a:noAutofit/>
          </a:bodyPr>
          <a:lstStyle/>
          <a:p>
            <a:pPr marL="457200" lvl="0" indent="-323850" algn="l" rtl="0">
              <a:spcBef>
                <a:spcPts val="0"/>
              </a:spcBef>
              <a:spcAft>
                <a:spcPts val="0"/>
              </a:spcAft>
              <a:buSzPts val="1500"/>
              <a:buChar char="●"/>
            </a:pPr>
            <a:r>
              <a:rPr lang="it" sz="1500" dirty="0">
                <a:latin typeface="+mn-lt"/>
              </a:rPr>
              <a:t>Si procede cone le precedenti operazioni per tutti i 650 BSCAN</a:t>
            </a:r>
            <a:endParaRPr sz="1500" dirty="0">
              <a:latin typeface="+mn-lt"/>
            </a:endParaRPr>
          </a:p>
          <a:p>
            <a:pPr marL="457200" lvl="0" indent="-323850" algn="l" rtl="0">
              <a:spcBef>
                <a:spcPts val="0"/>
              </a:spcBef>
              <a:spcAft>
                <a:spcPts val="0"/>
              </a:spcAft>
              <a:buSzPts val="1500"/>
              <a:buChar char="●"/>
            </a:pPr>
            <a:r>
              <a:rPr lang="it" sz="1500" dirty="0">
                <a:latin typeface="+mn-lt"/>
              </a:rPr>
              <a:t>Si stampa infine il grafico rappresentante i valori di fine calcolati per ogni BSCAN</a:t>
            </a:r>
            <a:endParaRPr sz="1500" dirty="0">
              <a:latin typeface="+mn-lt"/>
            </a:endParaRPr>
          </a:p>
          <a:p>
            <a:pPr marL="457200" lvl="0" indent="-323850" algn="l" rtl="0">
              <a:spcBef>
                <a:spcPts val="0"/>
              </a:spcBef>
              <a:spcAft>
                <a:spcPts val="0"/>
              </a:spcAft>
              <a:buSzPts val="1500"/>
              <a:buChar char="●"/>
            </a:pPr>
            <a:r>
              <a:rPr lang="it" sz="1500" dirty="0">
                <a:latin typeface="+mn-lt"/>
              </a:rPr>
              <a:t>Si sceglie un operatore di smoothing da applicare</a:t>
            </a:r>
            <a:endParaRPr sz="1500" dirty="0">
              <a:latin typeface="+mn-lt"/>
            </a:endParaRPr>
          </a:p>
          <a:p>
            <a:pPr marL="0" lvl="0" indent="0" algn="l" rtl="0">
              <a:spcBef>
                <a:spcPts val="1600"/>
              </a:spcBef>
              <a:spcAft>
                <a:spcPts val="1600"/>
              </a:spcAft>
              <a:buNone/>
            </a:pPr>
            <a:endParaRPr sz="1500" dirty="0">
              <a:solidFill>
                <a:srgbClr val="FFFFFF"/>
              </a:solidFill>
            </a:endParaRPr>
          </a:p>
        </p:txBody>
      </p:sp>
      <p:pic>
        <p:nvPicPr>
          <p:cNvPr id="2" name="Picture 1">
            <a:extLst>
              <a:ext uri="{FF2B5EF4-FFF2-40B4-BE49-F238E27FC236}">
                <a16:creationId xmlns:a16="http://schemas.microsoft.com/office/drawing/2014/main" id="{86A29F5A-48F6-72F5-A41E-59E3CF39694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auto">
          <a:xfrm>
            <a:off x="1212574" y="1770805"/>
            <a:ext cx="5010785" cy="32575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54"/>
        <p:cNvGrpSpPr/>
        <p:nvPr/>
      </p:nvGrpSpPr>
      <p:grpSpPr>
        <a:xfrm>
          <a:off x="0" y="0"/>
          <a:ext cx="0" cy="0"/>
          <a:chOff x="0" y="0"/>
          <a:chExt cx="0" cy="0"/>
        </a:xfrm>
      </p:grpSpPr>
      <p:sp>
        <p:nvSpPr>
          <p:cNvPr id="555" name="Google Shape;555;p55"/>
          <p:cNvSpPr/>
          <p:nvPr/>
        </p:nvSpPr>
        <p:spPr>
          <a:xfrm>
            <a:off x="7040600" y="3923575"/>
            <a:ext cx="2106350" cy="1222450"/>
          </a:xfrm>
          <a:custGeom>
            <a:avLst/>
            <a:gdLst/>
            <a:ahLst/>
            <a:cxnLst/>
            <a:rect l="l" t="t" r="r" b="b"/>
            <a:pathLst>
              <a:path w="84254" h="48898" extrusionOk="0">
                <a:moveTo>
                  <a:pt x="0" y="0"/>
                </a:moveTo>
                <a:lnTo>
                  <a:pt x="50319" y="0"/>
                </a:lnTo>
                <a:lnTo>
                  <a:pt x="84254" y="33935"/>
                </a:lnTo>
                <a:lnTo>
                  <a:pt x="84254" y="48898"/>
                </a:lnTo>
                <a:lnTo>
                  <a:pt x="48798" y="48898"/>
                </a:lnTo>
                <a:close/>
              </a:path>
            </a:pathLst>
          </a:custGeom>
          <a:solidFill>
            <a:schemeClr val="accent3"/>
          </a:solidFill>
          <a:ln>
            <a:noFill/>
          </a:ln>
        </p:spPr>
      </p:sp>
      <p:sp>
        <p:nvSpPr>
          <p:cNvPr id="556" name="Google Shape;556;p55"/>
          <p:cNvSpPr txBox="1">
            <a:spLocks noGrp="1"/>
          </p:cNvSpPr>
          <p:nvPr>
            <p:ph type="title"/>
          </p:nvPr>
        </p:nvSpPr>
        <p:spPr>
          <a:xfrm>
            <a:off x="1212574" y="344500"/>
            <a:ext cx="7931425" cy="454825"/>
          </a:xfrm>
          <a:prstGeom prst="rect">
            <a:avLst/>
          </a:prstGeom>
        </p:spPr>
        <p:txBody>
          <a:bodyPr spcFirstLastPara="1" wrap="square" lIns="91425" tIns="91425" rIns="91425" bIns="91425" anchor="t" anchorCtr="0">
            <a:noAutofit/>
          </a:bodyPr>
          <a:lstStyle/>
          <a:p>
            <a:pPr lvl="0"/>
            <a:r>
              <a:rPr lang="it-IT" sz="1800" dirty="0">
                <a:latin typeface="+mj-lt"/>
              </a:rPr>
              <a:t>Il metodo CCM: Binarizzazione: </a:t>
            </a:r>
            <a:r>
              <a:rPr lang="it-IT" sz="1800" u="sng" dirty="0">
                <a:latin typeface="+mj-lt"/>
              </a:rPr>
              <a:t>Binarizzazione iniziale e pulizia morfologica</a:t>
            </a:r>
            <a:endParaRPr sz="1800" dirty="0">
              <a:latin typeface="+mj-lt"/>
            </a:endParaRPr>
          </a:p>
        </p:txBody>
      </p:sp>
      <p:sp>
        <p:nvSpPr>
          <p:cNvPr id="557" name="Google Shape;557;p55"/>
          <p:cNvSpPr txBox="1">
            <a:spLocks noGrp="1"/>
          </p:cNvSpPr>
          <p:nvPr>
            <p:ph type="body" idx="1"/>
          </p:nvPr>
        </p:nvSpPr>
        <p:spPr>
          <a:xfrm>
            <a:off x="1064550" y="799325"/>
            <a:ext cx="7959300" cy="1222450"/>
          </a:xfrm>
          <a:prstGeom prst="rect">
            <a:avLst/>
          </a:prstGeom>
        </p:spPr>
        <p:txBody>
          <a:bodyPr spcFirstLastPara="1" wrap="square" lIns="91425" tIns="91425" rIns="91425" bIns="91425" anchor="t" anchorCtr="0">
            <a:noAutofit/>
          </a:bodyPr>
          <a:lstStyle/>
          <a:p>
            <a:pPr marL="457200" lvl="0" indent="-323850" algn="l" rtl="0">
              <a:spcBef>
                <a:spcPts val="0"/>
              </a:spcBef>
              <a:spcAft>
                <a:spcPts val="0"/>
              </a:spcAft>
              <a:buSzPts val="1500"/>
              <a:buChar char="●"/>
            </a:pPr>
            <a:r>
              <a:rPr lang="it" sz="1500" dirty="0"/>
              <a:t>Effettuo la prima binarizzazione del volume con</a:t>
            </a:r>
            <a:endParaRPr sz="1500" dirty="0"/>
          </a:p>
          <a:p>
            <a:pPr marL="914400" lvl="1" indent="-323850" algn="l" rtl="0">
              <a:spcBef>
                <a:spcPts val="0"/>
              </a:spcBef>
              <a:spcAft>
                <a:spcPts val="0"/>
              </a:spcAft>
              <a:buSzPts val="1500"/>
              <a:buFont typeface="Arial"/>
              <a:buChar char="○"/>
            </a:pPr>
            <a:r>
              <a:rPr lang="it" sz="1500" dirty="0">
                <a:latin typeface="Arial"/>
                <a:ea typeface="Arial"/>
                <a:cs typeface="Arial"/>
                <a:sym typeface="Arial"/>
              </a:rPr>
              <a:t>Coordinata Z di inizio binarizzazione pari a quella del palmo</a:t>
            </a:r>
            <a:endParaRPr sz="1500" dirty="0">
              <a:latin typeface="Arial"/>
              <a:ea typeface="Arial"/>
              <a:cs typeface="Arial"/>
              <a:sym typeface="Arial"/>
            </a:endParaRPr>
          </a:p>
          <a:p>
            <a:pPr marL="914400" lvl="1" indent="-323850" algn="l" rtl="0">
              <a:spcBef>
                <a:spcPts val="0"/>
              </a:spcBef>
              <a:spcAft>
                <a:spcPts val="0"/>
              </a:spcAft>
              <a:buSzPts val="1500"/>
              <a:buFont typeface="Arial"/>
              <a:buChar char="○"/>
            </a:pPr>
            <a:r>
              <a:rPr lang="it" sz="1500" dirty="0">
                <a:latin typeface="Arial"/>
                <a:ea typeface="Arial"/>
                <a:cs typeface="Arial"/>
                <a:sym typeface="Arial"/>
              </a:rPr>
              <a:t>Coordinata Z di fine binarizzazione calcolata prima</a:t>
            </a:r>
            <a:endParaRPr sz="1500" dirty="0">
              <a:latin typeface="Arial"/>
              <a:ea typeface="Arial"/>
              <a:cs typeface="Arial"/>
              <a:sym typeface="Arial"/>
            </a:endParaRPr>
          </a:p>
          <a:p>
            <a:pPr marL="914400" lvl="1" indent="-323850" algn="l" rtl="0">
              <a:spcBef>
                <a:spcPts val="0"/>
              </a:spcBef>
              <a:spcAft>
                <a:spcPts val="0"/>
              </a:spcAft>
              <a:buSzPts val="1500"/>
              <a:buFont typeface="Arial"/>
              <a:buChar char="○"/>
            </a:pPr>
            <a:r>
              <a:rPr lang="it" sz="1500" dirty="0">
                <a:latin typeface="Arial"/>
                <a:ea typeface="Arial"/>
                <a:cs typeface="Arial"/>
                <a:sym typeface="Arial"/>
              </a:rPr>
              <a:t>Soglia di binarizzazione pari a 250</a:t>
            </a:r>
            <a:endParaRPr sz="1500" dirty="0">
              <a:latin typeface="Arial"/>
              <a:ea typeface="Arial"/>
              <a:cs typeface="Arial"/>
              <a:sym typeface="Arial"/>
            </a:endParaRPr>
          </a:p>
          <a:p>
            <a:pPr marL="914400" lvl="0" indent="0" algn="l" rtl="0">
              <a:spcBef>
                <a:spcPts val="1600"/>
              </a:spcBef>
              <a:spcAft>
                <a:spcPts val="0"/>
              </a:spcAft>
              <a:buNone/>
            </a:pPr>
            <a:endParaRPr sz="1500" dirty="0"/>
          </a:p>
          <a:p>
            <a:pPr marL="0" lvl="0" indent="0" algn="l" rtl="0">
              <a:spcBef>
                <a:spcPts val="1600"/>
              </a:spcBef>
              <a:spcAft>
                <a:spcPts val="1600"/>
              </a:spcAft>
              <a:buNone/>
            </a:pPr>
            <a:endParaRPr sz="1500" dirty="0">
              <a:solidFill>
                <a:srgbClr val="FFFFFF"/>
              </a:solidFill>
            </a:endParaRPr>
          </a:p>
        </p:txBody>
      </p:sp>
      <p:pic>
        <p:nvPicPr>
          <p:cNvPr id="2" name="Picture 1">
            <a:extLst>
              <a:ext uri="{FF2B5EF4-FFF2-40B4-BE49-F238E27FC236}">
                <a16:creationId xmlns:a16="http://schemas.microsoft.com/office/drawing/2014/main" id="{88396DA0-B839-7E7D-1BDF-B647FE10DB9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12574" y="2476600"/>
            <a:ext cx="2843492" cy="2120873"/>
          </a:xfrm>
          <a:prstGeom prst="rect">
            <a:avLst/>
          </a:prstGeom>
        </p:spPr>
      </p:pic>
      <p:pic>
        <p:nvPicPr>
          <p:cNvPr id="3" name="Picture 2">
            <a:extLst>
              <a:ext uri="{FF2B5EF4-FFF2-40B4-BE49-F238E27FC236}">
                <a16:creationId xmlns:a16="http://schemas.microsoft.com/office/drawing/2014/main" id="{3D19ABFA-58D1-CEA3-86DB-A775676E0DB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18279" y="2476600"/>
            <a:ext cx="2843492" cy="2129997"/>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62"/>
        <p:cNvGrpSpPr/>
        <p:nvPr/>
      </p:nvGrpSpPr>
      <p:grpSpPr>
        <a:xfrm>
          <a:off x="0" y="0"/>
          <a:ext cx="0" cy="0"/>
          <a:chOff x="0" y="0"/>
          <a:chExt cx="0" cy="0"/>
        </a:xfrm>
      </p:grpSpPr>
      <p:sp>
        <p:nvSpPr>
          <p:cNvPr id="563" name="Google Shape;563;p56"/>
          <p:cNvSpPr/>
          <p:nvPr/>
        </p:nvSpPr>
        <p:spPr>
          <a:xfrm>
            <a:off x="7040600" y="3923575"/>
            <a:ext cx="2106350" cy="1222450"/>
          </a:xfrm>
          <a:custGeom>
            <a:avLst/>
            <a:gdLst/>
            <a:ahLst/>
            <a:cxnLst/>
            <a:rect l="l" t="t" r="r" b="b"/>
            <a:pathLst>
              <a:path w="84254" h="48898" extrusionOk="0">
                <a:moveTo>
                  <a:pt x="0" y="0"/>
                </a:moveTo>
                <a:lnTo>
                  <a:pt x="50319" y="0"/>
                </a:lnTo>
                <a:lnTo>
                  <a:pt x="84254" y="33935"/>
                </a:lnTo>
                <a:lnTo>
                  <a:pt x="84254" y="48898"/>
                </a:lnTo>
                <a:lnTo>
                  <a:pt x="48798" y="48898"/>
                </a:lnTo>
                <a:close/>
              </a:path>
            </a:pathLst>
          </a:custGeom>
          <a:solidFill>
            <a:schemeClr val="accent3"/>
          </a:solidFill>
          <a:ln>
            <a:noFill/>
          </a:ln>
        </p:spPr>
      </p:sp>
      <p:sp>
        <p:nvSpPr>
          <p:cNvPr id="564" name="Google Shape;564;p56"/>
          <p:cNvSpPr txBox="1">
            <a:spLocks noGrp="1"/>
          </p:cNvSpPr>
          <p:nvPr>
            <p:ph type="title"/>
          </p:nvPr>
        </p:nvSpPr>
        <p:spPr>
          <a:xfrm>
            <a:off x="1212574" y="344500"/>
            <a:ext cx="7931425" cy="49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kumimoji="0" lang="it-IT" sz="1600" b="0" i="0" u="none" strike="noStrike" kern="0" cap="none" spc="0" normalizeH="0" baseline="0" noProof="0" dirty="0">
                <a:ln>
                  <a:noFill/>
                </a:ln>
                <a:solidFill>
                  <a:srgbClr val="FFFFFF"/>
                </a:solidFill>
                <a:effectLst/>
                <a:uLnTx/>
                <a:uFillTx/>
                <a:latin typeface="Arial"/>
                <a:sym typeface="Montserrat"/>
              </a:rPr>
              <a:t>Il metodo CCM: Binarizzazione: </a:t>
            </a:r>
            <a:r>
              <a:rPr kumimoji="0" lang="it-IT" sz="1600" b="0" i="0" u="sng" strike="noStrike" kern="0" cap="none" spc="0" normalizeH="0" baseline="0" noProof="0" dirty="0">
                <a:ln>
                  <a:noFill/>
                </a:ln>
                <a:solidFill>
                  <a:srgbClr val="FFFFFF"/>
                </a:solidFill>
                <a:effectLst/>
                <a:uLnTx/>
                <a:uFillTx/>
                <a:latin typeface="Arial"/>
                <a:sym typeface="Montserrat"/>
              </a:rPr>
              <a:t>Stima distanze vene–palmo e stima dei diametri</a:t>
            </a:r>
            <a:endParaRPr sz="1600" dirty="0"/>
          </a:p>
        </p:txBody>
      </p:sp>
      <p:sp>
        <p:nvSpPr>
          <p:cNvPr id="567" name="Google Shape;567;p56"/>
          <p:cNvSpPr/>
          <p:nvPr/>
        </p:nvSpPr>
        <p:spPr>
          <a:xfrm>
            <a:off x="1212572" y="2020801"/>
            <a:ext cx="7111678" cy="744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Lato"/>
              <a:ea typeface="Lato"/>
              <a:cs typeface="Lato"/>
              <a:sym typeface="Lato"/>
            </a:endParaRPr>
          </a:p>
        </p:txBody>
      </p:sp>
      <p:sp>
        <p:nvSpPr>
          <p:cNvPr id="568" name="Google Shape;568;p56"/>
          <p:cNvSpPr txBox="1">
            <a:spLocks noGrp="1"/>
          </p:cNvSpPr>
          <p:nvPr>
            <p:ph type="body" idx="1"/>
          </p:nvPr>
        </p:nvSpPr>
        <p:spPr>
          <a:xfrm>
            <a:off x="1212573" y="2020801"/>
            <a:ext cx="7111677" cy="743999"/>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it" sz="1500" u="sng" dirty="0">
                <a:solidFill>
                  <a:srgbClr val="FFFFFF"/>
                </a:solidFill>
                <a:latin typeface="+mn-lt"/>
              </a:rPr>
              <a:t>Assunzione 2</a:t>
            </a:r>
            <a:r>
              <a:rPr lang="it" sz="1500" dirty="0">
                <a:solidFill>
                  <a:srgbClr val="FFFFFF"/>
                </a:solidFill>
                <a:latin typeface="+mn-lt"/>
              </a:rPr>
              <a:t>: Partendo dal palmo della mano e dirigendosi verso il basso i primi voxel che si incontrano con intensità molto basse rappresentano delle vene.</a:t>
            </a:r>
            <a:endParaRPr sz="1500" dirty="0">
              <a:solidFill>
                <a:srgbClr val="FFFFFF"/>
              </a:solidFill>
              <a:latin typeface="+mn-lt"/>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73"/>
        <p:cNvGrpSpPr/>
        <p:nvPr/>
      </p:nvGrpSpPr>
      <p:grpSpPr>
        <a:xfrm>
          <a:off x="0" y="0"/>
          <a:ext cx="0" cy="0"/>
          <a:chOff x="0" y="0"/>
          <a:chExt cx="0" cy="0"/>
        </a:xfrm>
      </p:grpSpPr>
      <p:sp>
        <p:nvSpPr>
          <p:cNvPr id="574" name="Google Shape;574;p57"/>
          <p:cNvSpPr/>
          <p:nvPr/>
        </p:nvSpPr>
        <p:spPr>
          <a:xfrm>
            <a:off x="7040600" y="3923575"/>
            <a:ext cx="2106350" cy="1222450"/>
          </a:xfrm>
          <a:custGeom>
            <a:avLst/>
            <a:gdLst/>
            <a:ahLst/>
            <a:cxnLst/>
            <a:rect l="l" t="t" r="r" b="b"/>
            <a:pathLst>
              <a:path w="84254" h="48898" extrusionOk="0">
                <a:moveTo>
                  <a:pt x="0" y="0"/>
                </a:moveTo>
                <a:lnTo>
                  <a:pt x="50319" y="0"/>
                </a:lnTo>
                <a:lnTo>
                  <a:pt x="84254" y="33935"/>
                </a:lnTo>
                <a:lnTo>
                  <a:pt x="84254" y="48898"/>
                </a:lnTo>
                <a:lnTo>
                  <a:pt x="48798" y="48898"/>
                </a:lnTo>
                <a:close/>
              </a:path>
            </a:pathLst>
          </a:custGeom>
          <a:solidFill>
            <a:schemeClr val="accent3"/>
          </a:solidFill>
          <a:ln>
            <a:noFill/>
          </a:ln>
        </p:spPr>
      </p:sp>
      <p:sp>
        <p:nvSpPr>
          <p:cNvPr id="575" name="Google Shape;575;p57"/>
          <p:cNvSpPr txBox="1">
            <a:spLocks noGrp="1"/>
          </p:cNvSpPr>
          <p:nvPr>
            <p:ph type="title"/>
          </p:nvPr>
        </p:nvSpPr>
        <p:spPr>
          <a:xfrm>
            <a:off x="1212574" y="344500"/>
            <a:ext cx="7931425" cy="4675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kumimoji="0" lang="it-IT" sz="1600" b="0" i="0" u="none" strike="noStrike" kern="0" cap="none" spc="0" normalizeH="0" baseline="0" noProof="0" dirty="0">
                <a:ln>
                  <a:noFill/>
                </a:ln>
                <a:solidFill>
                  <a:srgbClr val="FFFFFF"/>
                </a:solidFill>
                <a:effectLst/>
                <a:uLnTx/>
                <a:uFillTx/>
                <a:latin typeface="Arial"/>
                <a:sym typeface="Montserrat"/>
              </a:rPr>
              <a:t>Il metodo CCM: Binarizzazione: </a:t>
            </a:r>
            <a:r>
              <a:rPr kumimoji="0" lang="it-IT" sz="1600" b="0" i="0" u="sng" strike="noStrike" kern="0" cap="none" spc="0" normalizeH="0" baseline="0" noProof="0" dirty="0">
                <a:ln>
                  <a:noFill/>
                </a:ln>
                <a:solidFill>
                  <a:srgbClr val="FFFFFF"/>
                </a:solidFill>
                <a:effectLst/>
                <a:uLnTx/>
                <a:uFillTx/>
                <a:latin typeface="Arial"/>
                <a:sym typeface="Montserrat"/>
              </a:rPr>
              <a:t>Stima distanze vene–palmo e stima dei diametri</a:t>
            </a:r>
            <a:endParaRPr dirty="0"/>
          </a:p>
        </p:txBody>
      </p:sp>
      <p:sp>
        <p:nvSpPr>
          <p:cNvPr id="576" name="Google Shape;576;p57"/>
          <p:cNvSpPr txBox="1">
            <a:spLocks noGrp="1"/>
          </p:cNvSpPr>
          <p:nvPr>
            <p:ph type="body" idx="1"/>
          </p:nvPr>
        </p:nvSpPr>
        <p:spPr>
          <a:xfrm>
            <a:off x="1140749" y="951725"/>
            <a:ext cx="7364793" cy="601800"/>
          </a:xfrm>
          <a:prstGeom prst="rect">
            <a:avLst/>
          </a:prstGeom>
        </p:spPr>
        <p:txBody>
          <a:bodyPr spcFirstLastPara="1" wrap="square" lIns="91425" tIns="91425" rIns="91425" bIns="91425" anchor="t" anchorCtr="0">
            <a:noAutofit/>
          </a:bodyPr>
          <a:lstStyle/>
          <a:p>
            <a:pPr marL="457200" lvl="0" indent="-323850" algn="l" rtl="0">
              <a:spcBef>
                <a:spcPts val="0"/>
              </a:spcBef>
              <a:spcAft>
                <a:spcPts val="0"/>
              </a:spcAft>
              <a:buSzPts val="1500"/>
              <a:buChar char="●"/>
            </a:pPr>
            <a:r>
              <a:rPr lang="it" sz="1500" dirty="0">
                <a:latin typeface="+mn-lt"/>
              </a:rPr>
              <a:t>Se si calcola la distanza minima vene-palmo, allora è possibile calcolare con precisione dove inizia il pattern venoso</a:t>
            </a:r>
            <a:endParaRPr sz="1500" dirty="0">
              <a:latin typeface="+mn-lt"/>
            </a:endParaRPr>
          </a:p>
          <a:p>
            <a:pPr marL="0" lvl="0" indent="0" algn="l" rtl="0">
              <a:spcBef>
                <a:spcPts val="1600"/>
              </a:spcBef>
              <a:spcAft>
                <a:spcPts val="1600"/>
              </a:spcAft>
              <a:buNone/>
            </a:pPr>
            <a:endParaRPr sz="1500" dirty="0">
              <a:solidFill>
                <a:srgbClr val="FFFFFF"/>
              </a:solidFill>
            </a:endParaRPr>
          </a:p>
        </p:txBody>
      </p:sp>
      <p:pic>
        <p:nvPicPr>
          <p:cNvPr id="577" name="Google Shape;577;p57"/>
          <p:cNvPicPr preferRelativeResize="0"/>
          <p:nvPr/>
        </p:nvPicPr>
        <p:blipFill>
          <a:blip r:embed="rId3">
            <a:alphaModFix/>
          </a:blip>
          <a:stretch>
            <a:fillRect/>
          </a:stretch>
        </p:blipFill>
        <p:spPr>
          <a:xfrm>
            <a:off x="1212574" y="1693200"/>
            <a:ext cx="5753475" cy="301752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18"/>
          <p:cNvSpPr txBox="1"/>
          <p:nvPr/>
        </p:nvSpPr>
        <p:spPr>
          <a:xfrm>
            <a:off x="1294300" y="427441"/>
            <a:ext cx="7038900" cy="573586"/>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it" sz="3000" dirty="0">
                <a:solidFill>
                  <a:srgbClr val="FFFFFF"/>
                </a:solidFill>
                <a:latin typeface="+mj-lt"/>
                <a:ea typeface="Montserrat"/>
                <a:cs typeface="Montserrat"/>
                <a:sym typeface="Montserrat"/>
              </a:rPr>
              <a:t>Sommario</a:t>
            </a:r>
            <a:endParaRPr sz="3000" dirty="0">
              <a:solidFill>
                <a:srgbClr val="FFFFFF"/>
              </a:solidFill>
              <a:latin typeface="+mj-lt"/>
              <a:ea typeface="Montserrat"/>
              <a:cs typeface="Montserrat"/>
              <a:sym typeface="Montserrat"/>
            </a:endParaRPr>
          </a:p>
        </p:txBody>
      </p:sp>
      <p:sp>
        <p:nvSpPr>
          <p:cNvPr id="238" name="Google Shape;238;p18"/>
          <p:cNvSpPr txBox="1"/>
          <p:nvPr/>
        </p:nvSpPr>
        <p:spPr>
          <a:xfrm>
            <a:off x="1294300" y="1091650"/>
            <a:ext cx="4473454" cy="3696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it" sz="1500" dirty="0">
                <a:solidFill>
                  <a:srgbClr val="FFFFFF"/>
                </a:solidFill>
                <a:latin typeface="+mj-lt"/>
                <a:ea typeface="Montserrat"/>
                <a:cs typeface="Montserrat"/>
                <a:sym typeface="Montserrat"/>
                <a:hlinkClick r:id="rId3" action="ppaction://hlinksldjump"/>
              </a:rPr>
              <a:t>Introduzione</a:t>
            </a:r>
            <a:endParaRPr sz="1500" dirty="0">
              <a:solidFill>
                <a:srgbClr val="FFFFFF"/>
              </a:solidFill>
              <a:latin typeface="+mj-lt"/>
              <a:ea typeface="Average"/>
              <a:cs typeface="Average"/>
              <a:sym typeface="Average"/>
            </a:endParaRPr>
          </a:p>
          <a:p>
            <a:pPr marL="0" lvl="0" indent="0" algn="l" rtl="0">
              <a:lnSpc>
                <a:spcPct val="100000"/>
              </a:lnSpc>
              <a:spcBef>
                <a:spcPts val="900"/>
              </a:spcBef>
              <a:spcAft>
                <a:spcPts val="0"/>
              </a:spcAft>
              <a:buNone/>
            </a:pPr>
            <a:r>
              <a:rPr lang="it" sz="1500" dirty="0">
                <a:solidFill>
                  <a:srgbClr val="FFFFFF"/>
                </a:solidFill>
                <a:latin typeface="+mj-lt"/>
                <a:ea typeface="Montserrat"/>
                <a:cs typeface="Montserrat"/>
                <a:sym typeface="Montserrat"/>
                <a:hlinkClick r:id="rId4" action="ppaction://hlinksldjump"/>
              </a:rPr>
              <a:t>Il metodo CCM</a:t>
            </a:r>
            <a:endParaRPr lang="it" sz="1500" dirty="0">
              <a:solidFill>
                <a:srgbClr val="FFFFFF"/>
              </a:solidFill>
              <a:latin typeface="+mj-lt"/>
              <a:ea typeface="Montserrat"/>
              <a:cs typeface="Montserrat"/>
              <a:sym typeface="Montserrat"/>
            </a:endParaRPr>
          </a:p>
          <a:p>
            <a:pPr marL="0" lvl="0" indent="0" algn="l" rtl="0">
              <a:lnSpc>
                <a:spcPct val="100000"/>
              </a:lnSpc>
              <a:spcBef>
                <a:spcPts val="900"/>
              </a:spcBef>
              <a:spcAft>
                <a:spcPts val="0"/>
              </a:spcAft>
              <a:buNone/>
            </a:pPr>
            <a:r>
              <a:rPr lang="it" sz="1500" dirty="0">
                <a:solidFill>
                  <a:srgbClr val="FFFFFF"/>
                </a:solidFill>
                <a:latin typeface="+mj-lt"/>
                <a:ea typeface="Montserrat"/>
                <a:cs typeface="Montserrat"/>
                <a:sym typeface="Montserrat"/>
              </a:rPr>
              <a:t>	</a:t>
            </a:r>
            <a:r>
              <a:rPr lang="it" sz="1500" dirty="0">
                <a:solidFill>
                  <a:srgbClr val="FFFFFF"/>
                </a:solidFill>
                <a:latin typeface="+mj-lt"/>
                <a:ea typeface="Montserrat"/>
                <a:cs typeface="Montserrat"/>
                <a:sym typeface="Montserrat"/>
                <a:hlinkClick r:id="rId5" action="ppaction://hlinksldjump"/>
              </a:rPr>
              <a:t>Dati di partenza</a:t>
            </a:r>
            <a:endParaRPr sz="1500" dirty="0">
              <a:solidFill>
                <a:srgbClr val="FFFFFF"/>
              </a:solidFill>
              <a:latin typeface="+mj-lt"/>
              <a:ea typeface="Montserrat"/>
              <a:cs typeface="Montserrat"/>
              <a:sym typeface="Montserrat"/>
            </a:endParaRPr>
          </a:p>
          <a:p>
            <a:pPr marL="0" lvl="0" indent="0" algn="l" rtl="0">
              <a:lnSpc>
                <a:spcPct val="100000"/>
              </a:lnSpc>
              <a:spcBef>
                <a:spcPts val="900"/>
              </a:spcBef>
              <a:spcAft>
                <a:spcPts val="0"/>
              </a:spcAft>
              <a:buNone/>
            </a:pPr>
            <a:r>
              <a:rPr lang="it" sz="1500" dirty="0">
                <a:solidFill>
                  <a:srgbClr val="FFFFFF"/>
                </a:solidFill>
                <a:latin typeface="+mj-lt"/>
                <a:ea typeface="Montserrat"/>
                <a:cs typeface="Montserrat"/>
                <a:sym typeface="Montserrat"/>
              </a:rPr>
              <a:t>	</a:t>
            </a:r>
            <a:r>
              <a:rPr lang="it-IT" sz="1500" dirty="0">
                <a:solidFill>
                  <a:srgbClr val="FFFFFF"/>
                </a:solidFill>
                <a:latin typeface="+mj-lt"/>
                <a:ea typeface="Montserrat"/>
                <a:cs typeface="Montserrat"/>
                <a:sym typeface="Montserrat"/>
                <a:hlinkClick r:id="rId6" action="ppaction://hlinksldjump"/>
              </a:rPr>
              <a:t>Ridimensionamento</a:t>
            </a:r>
            <a:endParaRPr sz="1500" dirty="0">
              <a:solidFill>
                <a:srgbClr val="FFFFFF"/>
              </a:solidFill>
              <a:latin typeface="+mj-lt"/>
              <a:ea typeface="Montserrat"/>
              <a:cs typeface="Montserrat"/>
              <a:sym typeface="Montserrat"/>
            </a:endParaRPr>
          </a:p>
          <a:p>
            <a:pPr marL="0" lvl="0" indent="0" algn="l" rtl="0">
              <a:lnSpc>
                <a:spcPct val="100000"/>
              </a:lnSpc>
              <a:spcBef>
                <a:spcPts val="900"/>
              </a:spcBef>
              <a:spcAft>
                <a:spcPts val="0"/>
              </a:spcAft>
              <a:buNone/>
            </a:pPr>
            <a:r>
              <a:rPr lang="it" sz="1500" dirty="0">
                <a:solidFill>
                  <a:srgbClr val="FFFFFF"/>
                </a:solidFill>
                <a:latin typeface="+mj-lt"/>
                <a:ea typeface="Montserrat"/>
                <a:cs typeface="Montserrat"/>
                <a:sym typeface="Montserrat"/>
              </a:rPr>
              <a:t>	</a:t>
            </a:r>
            <a:r>
              <a:rPr lang="it" sz="1500" dirty="0">
                <a:solidFill>
                  <a:srgbClr val="FFFFFF"/>
                </a:solidFill>
                <a:latin typeface="+mj-lt"/>
                <a:ea typeface="Montserrat"/>
                <a:cs typeface="Montserrat"/>
                <a:sym typeface="Montserrat"/>
                <a:hlinkClick r:id="rId7" action="ppaction://hlinksldjump"/>
              </a:rPr>
              <a:t>Estrapolazione</a:t>
            </a:r>
            <a:endParaRPr sz="1500" dirty="0">
              <a:solidFill>
                <a:srgbClr val="FFFFFF"/>
              </a:solidFill>
              <a:latin typeface="+mj-lt"/>
              <a:ea typeface="Montserrat"/>
              <a:cs typeface="Montserrat"/>
              <a:sym typeface="Montserrat"/>
            </a:endParaRPr>
          </a:p>
          <a:p>
            <a:pPr marL="0" lvl="0" indent="0" algn="l" rtl="0">
              <a:lnSpc>
                <a:spcPct val="100000"/>
              </a:lnSpc>
              <a:spcBef>
                <a:spcPts val="900"/>
              </a:spcBef>
              <a:spcAft>
                <a:spcPts val="0"/>
              </a:spcAft>
              <a:buNone/>
            </a:pPr>
            <a:r>
              <a:rPr lang="it" sz="1500" dirty="0">
                <a:solidFill>
                  <a:srgbClr val="FFFFFF"/>
                </a:solidFill>
                <a:latin typeface="+mj-lt"/>
                <a:ea typeface="Montserrat"/>
                <a:cs typeface="Montserrat"/>
                <a:sym typeface="Montserrat"/>
              </a:rPr>
              <a:t>	</a:t>
            </a:r>
            <a:r>
              <a:rPr lang="it" sz="1500" dirty="0">
                <a:solidFill>
                  <a:srgbClr val="FFFFFF"/>
                </a:solidFill>
                <a:latin typeface="+mj-lt"/>
                <a:ea typeface="Montserrat"/>
                <a:cs typeface="Montserrat"/>
                <a:sym typeface="Montserrat"/>
                <a:hlinkClick r:id="rId8" action="ppaction://hlinksldjump"/>
              </a:rPr>
              <a:t>Binarizzazione</a:t>
            </a:r>
            <a:endParaRPr sz="1500" dirty="0">
              <a:solidFill>
                <a:srgbClr val="FFFFFF"/>
              </a:solidFill>
              <a:latin typeface="+mj-lt"/>
              <a:ea typeface="Montserrat"/>
              <a:cs typeface="Montserrat"/>
              <a:sym typeface="Montserrat"/>
            </a:endParaRPr>
          </a:p>
          <a:p>
            <a:pPr marL="0" lvl="0" indent="0" algn="l" rtl="0">
              <a:lnSpc>
                <a:spcPct val="100000"/>
              </a:lnSpc>
              <a:spcBef>
                <a:spcPts val="900"/>
              </a:spcBef>
              <a:spcAft>
                <a:spcPts val="0"/>
              </a:spcAft>
              <a:buNone/>
            </a:pPr>
            <a:r>
              <a:rPr lang="it" sz="1500" dirty="0">
                <a:solidFill>
                  <a:srgbClr val="FFFFFF"/>
                </a:solidFill>
                <a:latin typeface="+mj-lt"/>
                <a:ea typeface="Montserrat"/>
                <a:cs typeface="Montserrat"/>
                <a:sym typeface="Montserrat"/>
              </a:rPr>
              <a:t>	</a:t>
            </a:r>
            <a:r>
              <a:rPr lang="it-IT" sz="1500" dirty="0">
                <a:solidFill>
                  <a:srgbClr val="FFFFFF"/>
                </a:solidFill>
                <a:latin typeface="+mj-lt"/>
                <a:ea typeface="Montserrat"/>
                <a:cs typeface="Montserrat"/>
                <a:sym typeface="Montserrat"/>
                <a:hlinkClick r:id="rId9" action="ppaction://hlinksldjump"/>
              </a:rPr>
              <a:t>Isolamento del pattern venoso</a:t>
            </a:r>
            <a:endParaRPr lang="it-IT" sz="1500" dirty="0">
              <a:solidFill>
                <a:srgbClr val="FFFFFF"/>
              </a:solidFill>
              <a:latin typeface="+mj-lt"/>
              <a:ea typeface="Montserrat"/>
              <a:cs typeface="Montserrat"/>
              <a:sym typeface="Montserrat"/>
            </a:endParaRPr>
          </a:p>
          <a:p>
            <a:pPr marL="0" lvl="0" indent="0" algn="l" rtl="0">
              <a:lnSpc>
                <a:spcPct val="100000"/>
              </a:lnSpc>
              <a:spcBef>
                <a:spcPts val="900"/>
              </a:spcBef>
              <a:spcAft>
                <a:spcPts val="0"/>
              </a:spcAft>
              <a:buNone/>
            </a:pPr>
            <a:r>
              <a:rPr lang="it" sz="1500" dirty="0">
                <a:solidFill>
                  <a:srgbClr val="FFFFFF"/>
                </a:solidFill>
                <a:latin typeface="+mj-lt"/>
                <a:ea typeface="Montserrat"/>
                <a:cs typeface="Montserrat"/>
                <a:sym typeface="Montserrat"/>
              </a:rPr>
              <a:t>	</a:t>
            </a:r>
            <a:r>
              <a:rPr lang="it-IT" sz="1500" dirty="0">
                <a:solidFill>
                  <a:srgbClr val="FFFFFF"/>
                </a:solidFill>
                <a:latin typeface="+mj-lt"/>
                <a:ea typeface="Montserrat"/>
                <a:cs typeface="Montserrat"/>
                <a:sym typeface="Montserrat"/>
                <a:hlinkClick r:id="rId10" action="ppaction://hlinksldjump"/>
              </a:rPr>
              <a:t>Ispessimento del pattern venoso</a:t>
            </a:r>
            <a:endParaRPr sz="1500" dirty="0">
              <a:solidFill>
                <a:srgbClr val="FFFFFF"/>
              </a:solidFill>
              <a:latin typeface="+mj-lt"/>
              <a:ea typeface="Montserrat"/>
              <a:cs typeface="Montserrat"/>
              <a:sym typeface="Montserrat"/>
            </a:endParaRPr>
          </a:p>
          <a:p>
            <a:pPr marL="0" lvl="0" indent="0" algn="l" rtl="0">
              <a:lnSpc>
                <a:spcPct val="100000"/>
              </a:lnSpc>
              <a:spcBef>
                <a:spcPts val="900"/>
              </a:spcBef>
              <a:spcAft>
                <a:spcPts val="0"/>
              </a:spcAft>
              <a:buNone/>
            </a:pPr>
            <a:r>
              <a:rPr lang="it" sz="1500" dirty="0">
                <a:solidFill>
                  <a:srgbClr val="FFFFFF"/>
                </a:solidFill>
                <a:latin typeface="+mj-lt"/>
                <a:ea typeface="Montserrat"/>
                <a:cs typeface="Montserrat"/>
                <a:sym typeface="Montserrat"/>
              </a:rPr>
              <a:t>	</a:t>
            </a:r>
            <a:r>
              <a:rPr lang="it-IT" sz="1500" dirty="0">
                <a:solidFill>
                  <a:srgbClr val="FFFFFF"/>
                </a:solidFill>
                <a:latin typeface="+mj-lt"/>
                <a:ea typeface="Montserrat"/>
                <a:cs typeface="Montserrat"/>
                <a:sym typeface="Montserrat"/>
                <a:hlinkClick r:id="rId11" action="ppaction://hlinksldjump"/>
              </a:rPr>
              <a:t>Filtraggio delle componenti connesse</a:t>
            </a:r>
            <a:endParaRPr sz="1500" dirty="0">
              <a:solidFill>
                <a:srgbClr val="FFFFFF"/>
              </a:solidFill>
              <a:latin typeface="+mj-lt"/>
              <a:ea typeface="Montserrat"/>
              <a:cs typeface="Montserrat"/>
              <a:sym typeface="Montserrat"/>
            </a:endParaRPr>
          </a:p>
          <a:p>
            <a:pPr marL="0" lvl="0" indent="0" algn="l" rtl="0">
              <a:lnSpc>
                <a:spcPct val="100000"/>
              </a:lnSpc>
              <a:spcBef>
                <a:spcPts val="900"/>
              </a:spcBef>
              <a:spcAft>
                <a:spcPts val="900"/>
              </a:spcAft>
              <a:buNone/>
            </a:pPr>
            <a:r>
              <a:rPr lang="it" sz="1500" dirty="0">
                <a:solidFill>
                  <a:srgbClr val="FFFFFF"/>
                </a:solidFill>
                <a:latin typeface="+mj-lt"/>
                <a:ea typeface="Montserrat"/>
                <a:cs typeface="Montserrat"/>
                <a:sym typeface="Montserrat"/>
              </a:rPr>
              <a:t>	</a:t>
            </a:r>
            <a:r>
              <a:rPr lang="it-IT" sz="1500" dirty="0">
                <a:solidFill>
                  <a:srgbClr val="FFFFFF"/>
                </a:solidFill>
                <a:latin typeface="+mj-lt"/>
                <a:ea typeface="Montserrat"/>
                <a:cs typeface="Montserrat"/>
                <a:sym typeface="Montserrat"/>
                <a:hlinkClick r:id="rId12" action="ppaction://hlinksldjump"/>
              </a:rPr>
              <a:t>Affinamento delle vene</a:t>
            </a:r>
            <a:endParaRPr sz="1500" dirty="0">
              <a:solidFill>
                <a:srgbClr val="FFFFFF"/>
              </a:solidFill>
              <a:latin typeface="+mj-lt"/>
              <a:ea typeface="Montserrat"/>
              <a:cs typeface="Montserrat"/>
              <a:sym typeface="Montserrat"/>
            </a:endParaRPr>
          </a:p>
        </p:txBody>
      </p:sp>
      <p:sp>
        <p:nvSpPr>
          <p:cNvPr id="239" name="Google Shape;239;p18"/>
          <p:cNvSpPr txBox="1"/>
          <p:nvPr/>
        </p:nvSpPr>
        <p:spPr>
          <a:xfrm>
            <a:off x="5767754" y="1091650"/>
            <a:ext cx="3067839" cy="3696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it-IT" sz="1500" dirty="0">
                <a:solidFill>
                  <a:srgbClr val="FFFFFF"/>
                </a:solidFill>
                <a:latin typeface="+mj-lt"/>
                <a:ea typeface="Montserrat"/>
                <a:cs typeface="Montserrat"/>
                <a:sym typeface="Montserrat"/>
                <a:hlinkClick r:id="rId13" action="ppaction://hlinksldjump"/>
              </a:rPr>
              <a:t>Analisi critica del metodo CCM</a:t>
            </a:r>
            <a:endParaRPr sz="1500" dirty="0">
              <a:solidFill>
                <a:srgbClr val="FFFFFF"/>
              </a:solidFill>
              <a:latin typeface="+mj-lt"/>
              <a:ea typeface="Montserrat"/>
              <a:cs typeface="Montserrat"/>
              <a:sym typeface="Montserrat"/>
            </a:endParaRPr>
          </a:p>
          <a:p>
            <a:pPr marL="0" lvl="0" indent="0" algn="l" rtl="0">
              <a:lnSpc>
                <a:spcPct val="100000"/>
              </a:lnSpc>
              <a:spcBef>
                <a:spcPts val="900"/>
              </a:spcBef>
              <a:spcAft>
                <a:spcPts val="900"/>
              </a:spcAft>
              <a:buNone/>
            </a:pPr>
            <a:r>
              <a:rPr lang="it" sz="1500" dirty="0">
                <a:solidFill>
                  <a:srgbClr val="FFFFFF"/>
                </a:solidFill>
                <a:latin typeface="+mj-lt"/>
                <a:ea typeface="Montserrat"/>
                <a:cs typeface="Montserrat"/>
                <a:sym typeface="Montserrat"/>
                <a:hlinkClick r:id="rId14" action="ppaction://hlinksldjump"/>
              </a:rPr>
              <a:t>Conclusioni</a:t>
            </a:r>
            <a:endParaRPr sz="1500" dirty="0">
              <a:solidFill>
                <a:srgbClr val="FFFFFF"/>
              </a:solidFill>
              <a:latin typeface="+mj-lt"/>
              <a:ea typeface="Montserrat"/>
              <a:cs typeface="Montserrat"/>
              <a:sym typeface="Montserrat"/>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81"/>
        <p:cNvGrpSpPr/>
        <p:nvPr/>
      </p:nvGrpSpPr>
      <p:grpSpPr>
        <a:xfrm>
          <a:off x="0" y="0"/>
          <a:ext cx="0" cy="0"/>
          <a:chOff x="0" y="0"/>
          <a:chExt cx="0" cy="0"/>
        </a:xfrm>
      </p:grpSpPr>
      <p:sp>
        <p:nvSpPr>
          <p:cNvPr id="582" name="Google Shape;582;p58"/>
          <p:cNvSpPr/>
          <p:nvPr/>
        </p:nvSpPr>
        <p:spPr>
          <a:xfrm>
            <a:off x="7040600" y="3923575"/>
            <a:ext cx="2106350" cy="1222450"/>
          </a:xfrm>
          <a:custGeom>
            <a:avLst/>
            <a:gdLst/>
            <a:ahLst/>
            <a:cxnLst/>
            <a:rect l="l" t="t" r="r" b="b"/>
            <a:pathLst>
              <a:path w="84254" h="48898" extrusionOk="0">
                <a:moveTo>
                  <a:pt x="0" y="0"/>
                </a:moveTo>
                <a:lnTo>
                  <a:pt x="50319" y="0"/>
                </a:lnTo>
                <a:lnTo>
                  <a:pt x="84254" y="33935"/>
                </a:lnTo>
                <a:lnTo>
                  <a:pt x="84254" y="48898"/>
                </a:lnTo>
                <a:lnTo>
                  <a:pt x="48798" y="48898"/>
                </a:lnTo>
                <a:close/>
              </a:path>
            </a:pathLst>
          </a:custGeom>
          <a:solidFill>
            <a:schemeClr val="accent3"/>
          </a:solidFill>
          <a:ln>
            <a:noFill/>
          </a:ln>
        </p:spPr>
      </p:sp>
      <p:sp>
        <p:nvSpPr>
          <p:cNvPr id="583" name="Google Shape;583;p58"/>
          <p:cNvSpPr txBox="1">
            <a:spLocks noGrp="1"/>
          </p:cNvSpPr>
          <p:nvPr>
            <p:ph type="title"/>
          </p:nvPr>
        </p:nvSpPr>
        <p:spPr>
          <a:xfrm>
            <a:off x="1212574" y="344500"/>
            <a:ext cx="7931425" cy="34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kumimoji="0" lang="it-IT" sz="1600" b="0" i="0" u="none" strike="noStrike" kern="0" cap="none" spc="0" normalizeH="0" baseline="0" noProof="0" dirty="0">
                <a:ln>
                  <a:noFill/>
                </a:ln>
                <a:solidFill>
                  <a:srgbClr val="FFFFFF"/>
                </a:solidFill>
                <a:effectLst/>
                <a:uLnTx/>
                <a:uFillTx/>
                <a:latin typeface="Arial"/>
                <a:sym typeface="Montserrat"/>
              </a:rPr>
              <a:t>Il metodo CCM: Binarizzazione: </a:t>
            </a:r>
            <a:r>
              <a:rPr kumimoji="0" lang="it-IT" sz="1600" b="0" i="0" u="sng" strike="noStrike" kern="0" cap="none" spc="0" normalizeH="0" baseline="0" noProof="0" dirty="0">
                <a:ln>
                  <a:noFill/>
                </a:ln>
                <a:solidFill>
                  <a:srgbClr val="FFFFFF"/>
                </a:solidFill>
                <a:effectLst/>
                <a:uLnTx/>
                <a:uFillTx/>
                <a:latin typeface="Arial"/>
                <a:sym typeface="Montserrat"/>
              </a:rPr>
              <a:t>Stima distanze vene–palmo e stima dei diametri</a:t>
            </a:r>
            <a:endParaRPr dirty="0"/>
          </a:p>
        </p:txBody>
      </p:sp>
      <mc:AlternateContent xmlns:mc="http://schemas.openxmlformats.org/markup-compatibility/2006">
        <mc:Choice xmlns:a14="http://schemas.microsoft.com/office/drawing/2010/main" Requires="a14">
          <p:sp>
            <p:nvSpPr>
              <p:cNvPr id="584" name="Google Shape;584;p58"/>
              <p:cNvSpPr txBox="1">
                <a:spLocks noGrp="1"/>
              </p:cNvSpPr>
              <p:nvPr>
                <p:ph type="body" idx="1"/>
              </p:nvPr>
            </p:nvSpPr>
            <p:spPr>
              <a:xfrm>
                <a:off x="1140749" y="951724"/>
                <a:ext cx="7136977" cy="676881"/>
              </a:xfrm>
              <a:prstGeom prst="rect">
                <a:avLst/>
              </a:prstGeom>
            </p:spPr>
            <p:txBody>
              <a:bodyPr spcFirstLastPara="1" wrap="square" lIns="91425" tIns="91425" rIns="91425" bIns="91425" anchor="t" anchorCtr="0">
                <a:noAutofit/>
              </a:bodyPr>
              <a:lstStyle/>
              <a:p>
                <a:r>
                  <a:rPr lang="it-IT" sz="1500" dirty="0">
                    <a:latin typeface="+mn-lt"/>
                  </a:rPr>
                  <a:t>Viene smussato anche il vettore distanze per ottenere un andamento più regolare e senza </a:t>
                </a:r>
                <a14:m>
                  <m:oMath xmlns:m="http://schemas.openxmlformats.org/officeDocument/2006/math">
                    <m:r>
                      <a:rPr lang="it-IT" sz="1500" i="1" dirty="0" smtClean="0">
                        <a:latin typeface="Cambria Math" panose="02040503050406030204" pitchFamily="18" charset="0"/>
                      </a:rPr>
                      <m:t>𝑁𝑎𝑁</m:t>
                    </m:r>
                  </m:oMath>
                </a14:m>
                <a:endParaRPr lang="it-IT" sz="1500" dirty="0">
                  <a:latin typeface="+mn-lt"/>
                </a:endParaRPr>
              </a:p>
              <a:p>
                <a:pPr marL="0" lvl="0" indent="0" algn="l" rtl="0">
                  <a:spcBef>
                    <a:spcPts val="1600"/>
                  </a:spcBef>
                  <a:spcAft>
                    <a:spcPts val="1600"/>
                  </a:spcAft>
                  <a:buNone/>
                </a:pPr>
                <a:endParaRPr sz="1500" dirty="0">
                  <a:solidFill>
                    <a:srgbClr val="FFFFFF"/>
                  </a:solidFill>
                </a:endParaRPr>
              </a:p>
            </p:txBody>
          </p:sp>
        </mc:Choice>
        <mc:Fallback>
          <p:sp>
            <p:nvSpPr>
              <p:cNvPr id="584" name="Google Shape;584;p58"/>
              <p:cNvSpPr txBox="1">
                <a:spLocks noGrp="1" noRot="1" noChangeAspect="1" noMove="1" noResize="1" noEditPoints="1" noAdjustHandles="1" noChangeArrowheads="1" noChangeShapeType="1" noTextEdit="1"/>
              </p:cNvSpPr>
              <p:nvPr>
                <p:ph type="body" idx="1"/>
              </p:nvPr>
            </p:nvSpPr>
            <p:spPr>
              <a:xfrm>
                <a:off x="1140749" y="951724"/>
                <a:ext cx="7136977" cy="676881"/>
              </a:xfrm>
              <a:prstGeom prst="rect">
                <a:avLst/>
              </a:prstGeom>
              <a:blipFill>
                <a:blip r:embed="rId3"/>
                <a:stretch>
                  <a:fillRect b="-4505"/>
                </a:stretch>
              </a:blipFill>
            </p:spPr>
            <p:txBody>
              <a:bodyPr/>
              <a:lstStyle/>
              <a:p>
                <a:r>
                  <a:rPr lang="it-IT">
                    <a:noFill/>
                  </a:rPr>
                  <a:t> </a:t>
                </a:r>
              </a:p>
            </p:txBody>
          </p:sp>
        </mc:Fallback>
      </mc:AlternateContent>
      <p:pic>
        <p:nvPicPr>
          <p:cNvPr id="2" name="Picture 1">
            <a:extLst>
              <a:ext uri="{FF2B5EF4-FFF2-40B4-BE49-F238E27FC236}">
                <a16:creationId xmlns:a16="http://schemas.microsoft.com/office/drawing/2014/main" id="{73E2C837-358B-D42E-A6BC-9018593D734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12574" y="1778714"/>
            <a:ext cx="4240060" cy="2756086"/>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89"/>
        <p:cNvGrpSpPr/>
        <p:nvPr/>
      </p:nvGrpSpPr>
      <p:grpSpPr>
        <a:xfrm>
          <a:off x="0" y="0"/>
          <a:ext cx="0" cy="0"/>
          <a:chOff x="0" y="0"/>
          <a:chExt cx="0" cy="0"/>
        </a:xfrm>
      </p:grpSpPr>
      <p:sp>
        <p:nvSpPr>
          <p:cNvPr id="590" name="Google Shape;590;p59"/>
          <p:cNvSpPr/>
          <p:nvPr/>
        </p:nvSpPr>
        <p:spPr>
          <a:xfrm>
            <a:off x="7040600" y="3923575"/>
            <a:ext cx="2106350" cy="1222450"/>
          </a:xfrm>
          <a:custGeom>
            <a:avLst/>
            <a:gdLst/>
            <a:ahLst/>
            <a:cxnLst/>
            <a:rect l="l" t="t" r="r" b="b"/>
            <a:pathLst>
              <a:path w="84254" h="48898" extrusionOk="0">
                <a:moveTo>
                  <a:pt x="0" y="0"/>
                </a:moveTo>
                <a:lnTo>
                  <a:pt x="50319" y="0"/>
                </a:lnTo>
                <a:lnTo>
                  <a:pt x="84254" y="33935"/>
                </a:lnTo>
                <a:lnTo>
                  <a:pt x="84254" y="48898"/>
                </a:lnTo>
                <a:lnTo>
                  <a:pt x="48798" y="48898"/>
                </a:lnTo>
                <a:close/>
              </a:path>
            </a:pathLst>
          </a:custGeom>
          <a:solidFill>
            <a:schemeClr val="accent3"/>
          </a:solidFill>
          <a:ln>
            <a:noFill/>
          </a:ln>
        </p:spPr>
      </p:sp>
      <p:sp>
        <p:nvSpPr>
          <p:cNvPr id="591" name="Google Shape;591;p59"/>
          <p:cNvSpPr txBox="1">
            <a:spLocks noGrp="1"/>
          </p:cNvSpPr>
          <p:nvPr>
            <p:ph type="title"/>
          </p:nvPr>
        </p:nvSpPr>
        <p:spPr>
          <a:xfrm>
            <a:off x="1212574" y="344500"/>
            <a:ext cx="7931425" cy="42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kumimoji="0" lang="it-IT" sz="1800" b="0" i="0" u="none" strike="noStrike" kern="0" cap="none" spc="0" normalizeH="0" baseline="0" noProof="0" dirty="0">
                <a:ln>
                  <a:noFill/>
                </a:ln>
                <a:solidFill>
                  <a:srgbClr val="FFFFFF"/>
                </a:solidFill>
                <a:effectLst/>
                <a:uLnTx/>
                <a:uFillTx/>
                <a:latin typeface="Arial"/>
                <a:sym typeface="Montserrat"/>
              </a:rPr>
              <a:t>Il metodo CCM: Binarizzazione: </a:t>
            </a:r>
            <a:r>
              <a:rPr kumimoji="0" lang="it-IT" sz="1800" b="0" i="0" u="sng" strike="noStrike" kern="0" cap="none" spc="0" normalizeH="0" baseline="0" noProof="0" dirty="0">
                <a:ln>
                  <a:noFill/>
                </a:ln>
                <a:solidFill>
                  <a:srgbClr val="FFFFFF"/>
                </a:solidFill>
                <a:effectLst/>
                <a:uLnTx/>
                <a:uFillTx/>
                <a:latin typeface="Arial"/>
                <a:sym typeface="Montserrat"/>
              </a:rPr>
              <a:t>Stima automatica della soglia iniziale</a:t>
            </a:r>
            <a:endParaRPr dirty="0"/>
          </a:p>
        </p:txBody>
      </p:sp>
      <p:sp>
        <p:nvSpPr>
          <p:cNvPr id="593" name="Google Shape;593;p59"/>
          <p:cNvSpPr/>
          <p:nvPr/>
        </p:nvSpPr>
        <p:spPr>
          <a:xfrm>
            <a:off x="1395825" y="2246250"/>
            <a:ext cx="6834900" cy="651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594" name="Google Shape;594;p59"/>
          <p:cNvSpPr txBox="1">
            <a:spLocks noGrp="1"/>
          </p:cNvSpPr>
          <p:nvPr>
            <p:ph type="body" idx="1"/>
          </p:nvPr>
        </p:nvSpPr>
        <p:spPr>
          <a:xfrm>
            <a:off x="1395825" y="2246250"/>
            <a:ext cx="6834900" cy="65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 sz="1500" u="sng" dirty="0">
                <a:solidFill>
                  <a:srgbClr val="FFFFFF"/>
                </a:solidFill>
                <a:latin typeface="+mn-lt"/>
              </a:rPr>
              <a:t>Assunzione 3</a:t>
            </a:r>
            <a:r>
              <a:rPr lang="it" sz="1500" dirty="0">
                <a:solidFill>
                  <a:srgbClr val="FFFFFF"/>
                </a:solidFill>
                <a:latin typeface="+mn-lt"/>
              </a:rPr>
              <a:t>: Le vene sottili sono costituite da valori di intensità maggiori rispetto a quelle massicce profonde e si trovano più in superficie.</a:t>
            </a:r>
            <a:endParaRPr sz="1500" i="1" dirty="0">
              <a:solidFill>
                <a:srgbClr val="000000"/>
              </a:solidFill>
              <a:latin typeface="+mn-lt"/>
              <a:ea typeface="Arial"/>
              <a:cs typeface="Arial"/>
              <a:sym typeface="Arial"/>
            </a:endParaRPr>
          </a:p>
          <a:p>
            <a:pPr marL="0" lvl="0" indent="0" algn="l" rtl="0">
              <a:spcBef>
                <a:spcPts val="1600"/>
              </a:spcBef>
              <a:spcAft>
                <a:spcPts val="1600"/>
              </a:spcAft>
              <a:buNone/>
            </a:pPr>
            <a:endParaRPr sz="1500" dirty="0">
              <a:solidFill>
                <a:srgbClr val="FFFFFF"/>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02"/>
        <p:cNvGrpSpPr/>
        <p:nvPr/>
      </p:nvGrpSpPr>
      <p:grpSpPr>
        <a:xfrm>
          <a:off x="0" y="0"/>
          <a:ext cx="0" cy="0"/>
          <a:chOff x="0" y="0"/>
          <a:chExt cx="0" cy="0"/>
        </a:xfrm>
      </p:grpSpPr>
      <p:sp>
        <p:nvSpPr>
          <p:cNvPr id="603" name="Google Shape;603;p60"/>
          <p:cNvSpPr/>
          <p:nvPr/>
        </p:nvSpPr>
        <p:spPr>
          <a:xfrm>
            <a:off x="7040600" y="3923575"/>
            <a:ext cx="2106350" cy="1222450"/>
          </a:xfrm>
          <a:custGeom>
            <a:avLst/>
            <a:gdLst/>
            <a:ahLst/>
            <a:cxnLst/>
            <a:rect l="l" t="t" r="r" b="b"/>
            <a:pathLst>
              <a:path w="84254" h="48898" extrusionOk="0">
                <a:moveTo>
                  <a:pt x="0" y="0"/>
                </a:moveTo>
                <a:lnTo>
                  <a:pt x="50319" y="0"/>
                </a:lnTo>
                <a:lnTo>
                  <a:pt x="84254" y="33935"/>
                </a:lnTo>
                <a:lnTo>
                  <a:pt x="84254" y="48898"/>
                </a:lnTo>
                <a:lnTo>
                  <a:pt x="48798" y="48898"/>
                </a:lnTo>
                <a:close/>
              </a:path>
            </a:pathLst>
          </a:custGeom>
          <a:solidFill>
            <a:schemeClr val="accent3"/>
          </a:solidFill>
          <a:ln>
            <a:noFill/>
          </a:ln>
        </p:spPr>
      </p:sp>
      <p:sp>
        <p:nvSpPr>
          <p:cNvPr id="604" name="Google Shape;604;p60"/>
          <p:cNvSpPr txBox="1">
            <a:spLocks noGrp="1"/>
          </p:cNvSpPr>
          <p:nvPr>
            <p:ph type="title"/>
          </p:nvPr>
        </p:nvSpPr>
        <p:spPr>
          <a:xfrm>
            <a:off x="1212574" y="344500"/>
            <a:ext cx="7931425" cy="465726"/>
          </a:xfrm>
          <a:prstGeom prst="rect">
            <a:avLst/>
          </a:prstGeom>
        </p:spPr>
        <p:txBody>
          <a:bodyPr spcFirstLastPara="1" wrap="square" lIns="91425" tIns="91425" rIns="91425" bIns="91425" anchor="t" anchorCtr="0">
            <a:noAutofit/>
          </a:bodyPr>
          <a:lstStyle/>
          <a:p>
            <a:pPr lvl="0"/>
            <a:r>
              <a:rPr kumimoji="0" lang="it-IT" sz="1800" b="0" i="0" u="none" strike="noStrike" kern="0" cap="none" spc="0" normalizeH="0" baseline="0" noProof="0" dirty="0">
                <a:ln>
                  <a:noFill/>
                </a:ln>
                <a:solidFill>
                  <a:srgbClr val="FFFFFF"/>
                </a:solidFill>
                <a:effectLst/>
                <a:uLnTx/>
                <a:uFillTx/>
                <a:latin typeface="Arial"/>
                <a:sym typeface="Montserrat"/>
              </a:rPr>
              <a:t>Il metodo CCM: Binarizzazione: </a:t>
            </a:r>
            <a:r>
              <a:rPr kumimoji="0" lang="it-IT" sz="1800" b="0" i="0" u="sng" strike="noStrike" kern="0" cap="none" spc="0" normalizeH="0" baseline="0" noProof="0" dirty="0">
                <a:ln>
                  <a:noFill/>
                </a:ln>
                <a:solidFill>
                  <a:srgbClr val="FFFFFF"/>
                </a:solidFill>
                <a:effectLst/>
                <a:uLnTx/>
                <a:uFillTx/>
                <a:latin typeface="Arial"/>
                <a:sym typeface="Montserrat"/>
              </a:rPr>
              <a:t>Stima automatica della soglia iniziale</a:t>
            </a:r>
            <a:endParaRPr dirty="0"/>
          </a:p>
        </p:txBody>
      </p:sp>
      <p:sp>
        <p:nvSpPr>
          <p:cNvPr id="605" name="Google Shape;605;p60"/>
          <p:cNvSpPr txBox="1">
            <a:spLocks noGrp="1"/>
          </p:cNvSpPr>
          <p:nvPr>
            <p:ph type="body" idx="1"/>
          </p:nvPr>
        </p:nvSpPr>
        <p:spPr>
          <a:xfrm>
            <a:off x="1212574" y="1808750"/>
            <a:ext cx="7272900" cy="1116300"/>
          </a:xfrm>
          <a:prstGeom prst="rect">
            <a:avLst/>
          </a:prstGeom>
        </p:spPr>
        <p:txBody>
          <a:bodyPr spcFirstLastPara="1" wrap="square" lIns="91425" tIns="91425" rIns="91425" bIns="91425" anchor="t" anchorCtr="0">
            <a:noAutofit/>
          </a:bodyPr>
          <a:lstStyle/>
          <a:p>
            <a:pPr marL="457200" lvl="0" indent="-323850" algn="l" rtl="0">
              <a:spcBef>
                <a:spcPts val="0"/>
              </a:spcBef>
              <a:spcAft>
                <a:spcPts val="0"/>
              </a:spcAft>
              <a:buSzPts val="1500"/>
              <a:buChar char="●"/>
            </a:pPr>
            <a:r>
              <a:rPr lang="it-IT" sz="1500" dirty="0">
                <a:latin typeface="+mn-lt"/>
              </a:rPr>
              <a:t>V</a:t>
            </a:r>
            <a:r>
              <a:rPr lang="it" sz="1500" dirty="0">
                <a:latin typeface="+mn-lt"/>
              </a:rPr>
              <a:t>engono provati diversi valori di soglia per vedere quale permette di raccogliere il maggior numero di vene</a:t>
            </a:r>
            <a:endParaRPr sz="1500" dirty="0">
              <a:latin typeface="+mn-lt"/>
            </a:endParaRPr>
          </a:p>
          <a:p>
            <a:pPr marL="457200" lvl="0" indent="-323850" algn="l" rtl="0">
              <a:spcBef>
                <a:spcPts val="0"/>
              </a:spcBef>
              <a:spcAft>
                <a:spcPts val="0"/>
              </a:spcAft>
              <a:buSzPts val="1500"/>
              <a:buChar char="●"/>
            </a:pPr>
            <a:r>
              <a:rPr lang="it" sz="1500" dirty="0">
                <a:latin typeface="+mn-lt"/>
              </a:rPr>
              <a:t>Binarizzazione iterativa con soglia compresa tra 210 e 250</a:t>
            </a:r>
            <a:endParaRPr sz="1500" dirty="0">
              <a:latin typeface="+mn-lt"/>
            </a:endParaRPr>
          </a:p>
          <a:p>
            <a:pPr marL="0" lvl="0" indent="0" algn="l" rtl="0">
              <a:spcBef>
                <a:spcPts val="1600"/>
              </a:spcBef>
              <a:spcAft>
                <a:spcPts val="1600"/>
              </a:spcAft>
              <a:buNone/>
            </a:pPr>
            <a:endParaRPr sz="1500" dirty="0">
              <a:solidFill>
                <a:srgbClr val="FFFFFF"/>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24"/>
        <p:cNvGrpSpPr/>
        <p:nvPr/>
      </p:nvGrpSpPr>
      <p:grpSpPr>
        <a:xfrm>
          <a:off x="0" y="0"/>
          <a:ext cx="0" cy="0"/>
          <a:chOff x="0" y="0"/>
          <a:chExt cx="0" cy="0"/>
        </a:xfrm>
      </p:grpSpPr>
      <p:sp>
        <p:nvSpPr>
          <p:cNvPr id="625" name="Google Shape;625;p62"/>
          <p:cNvSpPr/>
          <p:nvPr/>
        </p:nvSpPr>
        <p:spPr>
          <a:xfrm>
            <a:off x="7040600" y="3923575"/>
            <a:ext cx="2106350" cy="1222450"/>
          </a:xfrm>
          <a:custGeom>
            <a:avLst/>
            <a:gdLst/>
            <a:ahLst/>
            <a:cxnLst/>
            <a:rect l="l" t="t" r="r" b="b"/>
            <a:pathLst>
              <a:path w="84254" h="48898" extrusionOk="0">
                <a:moveTo>
                  <a:pt x="0" y="0"/>
                </a:moveTo>
                <a:lnTo>
                  <a:pt x="50319" y="0"/>
                </a:lnTo>
                <a:lnTo>
                  <a:pt x="84254" y="33935"/>
                </a:lnTo>
                <a:lnTo>
                  <a:pt x="84254" y="48898"/>
                </a:lnTo>
                <a:lnTo>
                  <a:pt x="48798" y="48898"/>
                </a:lnTo>
                <a:close/>
              </a:path>
            </a:pathLst>
          </a:custGeom>
          <a:solidFill>
            <a:schemeClr val="accent3"/>
          </a:solidFill>
          <a:ln>
            <a:noFill/>
          </a:ln>
        </p:spPr>
      </p:sp>
      <p:sp>
        <p:nvSpPr>
          <p:cNvPr id="626" name="Google Shape;626;p62"/>
          <p:cNvSpPr txBox="1">
            <a:spLocks noGrp="1"/>
          </p:cNvSpPr>
          <p:nvPr>
            <p:ph type="title"/>
          </p:nvPr>
        </p:nvSpPr>
        <p:spPr>
          <a:xfrm>
            <a:off x="1212574" y="192100"/>
            <a:ext cx="7931425" cy="45482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kumimoji="0" lang="it-IT" sz="1800" b="0" i="0" u="none" strike="noStrike" kern="0" cap="none" spc="0" normalizeH="0" baseline="0" noProof="0" dirty="0">
                <a:ln>
                  <a:noFill/>
                </a:ln>
                <a:solidFill>
                  <a:srgbClr val="FFFFFF"/>
                </a:solidFill>
                <a:effectLst/>
                <a:uLnTx/>
                <a:uFillTx/>
                <a:latin typeface="Arial"/>
                <a:sym typeface="Montserrat"/>
              </a:rPr>
              <a:t>Il metodo CCM: Binarizzazione: </a:t>
            </a:r>
            <a:r>
              <a:rPr kumimoji="0" lang="it-IT" sz="1800" b="0" i="0" u="sng" strike="noStrike" kern="0" cap="none" spc="0" normalizeH="0" baseline="0" noProof="0" dirty="0">
                <a:ln>
                  <a:noFill/>
                </a:ln>
                <a:solidFill>
                  <a:srgbClr val="FFFFFF"/>
                </a:solidFill>
                <a:effectLst/>
                <a:uLnTx/>
                <a:uFillTx/>
                <a:latin typeface="Arial"/>
                <a:sym typeface="Montserrat"/>
              </a:rPr>
              <a:t>Stima automatica della soglia iniziale</a:t>
            </a:r>
            <a:endParaRPr dirty="0"/>
          </a:p>
        </p:txBody>
      </p:sp>
      <p:sp>
        <p:nvSpPr>
          <p:cNvPr id="627" name="Google Shape;627;p62"/>
          <p:cNvSpPr txBox="1">
            <a:spLocks noGrp="1"/>
          </p:cNvSpPr>
          <p:nvPr>
            <p:ph type="body" idx="1"/>
          </p:nvPr>
        </p:nvSpPr>
        <p:spPr>
          <a:xfrm>
            <a:off x="1140750" y="646924"/>
            <a:ext cx="7848300" cy="949217"/>
          </a:xfrm>
          <a:prstGeom prst="rect">
            <a:avLst/>
          </a:prstGeom>
        </p:spPr>
        <p:txBody>
          <a:bodyPr spcFirstLastPara="1" wrap="square" lIns="91425" tIns="91425" rIns="91425" bIns="91425" anchor="t" anchorCtr="0">
            <a:noAutofit/>
          </a:bodyPr>
          <a:lstStyle/>
          <a:p>
            <a:pPr marL="457200" lvl="0" indent="-323850" algn="l" rtl="0">
              <a:spcBef>
                <a:spcPts val="0"/>
              </a:spcBef>
              <a:spcAft>
                <a:spcPts val="0"/>
              </a:spcAft>
              <a:buSzPts val="1500"/>
              <a:buChar char="●"/>
            </a:pPr>
            <a:r>
              <a:rPr lang="it-IT" sz="1500" dirty="0">
                <a:latin typeface="+mn-lt"/>
              </a:rPr>
              <a:t>V</a:t>
            </a:r>
            <a:r>
              <a:rPr lang="it" sz="1500" dirty="0">
                <a:latin typeface="+mn-lt"/>
              </a:rPr>
              <a:t>iene stampato il grafico delle cc valide per ogni iterazione</a:t>
            </a:r>
            <a:endParaRPr sz="1500" dirty="0">
              <a:latin typeface="+mn-lt"/>
            </a:endParaRPr>
          </a:p>
          <a:p>
            <a:pPr marL="457200" lvl="0" indent="-323850" algn="l" rtl="0">
              <a:spcBef>
                <a:spcPts val="0"/>
              </a:spcBef>
              <a:spcAft>
                <a:spcPts val="0"/>
              </a:spcAft>
              <a:buSzPts val="1500"/>
              <a:buChar char="●"/>
            </a:pPr>
            <a:r>
              <a:rPr lang="it-IT" sz="1500" dirty="0">
                <a:latin typeface="+mn-lt"/>
              </a:rPr>
              <a:t>S</a:t>
            </a:r>
            <a:r>
              <a:rPr lang="it" sz="1500" dirty="0">
                <a:latin typeface="+mn-lt"/>
              </a:rPr>
              <a:t>i sceglie la soglia ottima come il minimo locale della derivata più vicino al massimo locale della derivata più vicino al massimo assoluto del vettore</a:t>
            </a:r>
            <a:endParaRPr sz="1500" dirty="0">
              <a:latin typeface="+mn-lt"/>
            </a:endParaRPr>
          </a:p>
          <a:p>
            <a:pPr marL="0" lvl="0" indent="0" algn="l" rtl="0">
              <a:spcBef>
                <a:spcPts val="1600"/>
              </a:spcBef>
              <a:spcAft>
                <a:spcPts val="1600"/>
              </a:spcAft>
              <a:buNone/>
            </a:pPr>
            <a:endParaRPr sz="1500" dirty="0">
              <a:solidFill>
                <a:srgbClr val="FFFFFF"/>
              </a:solidFill>
            </a:endParaRPr>
          </a:p>
        </p:txBody>
      </p:sp>
      <p:pic>
        <p:nvPicPr>
          <p:cNvPr id="628" name="Google Shape;628;p62"/>
          <p:cNvPicPr preferRelativeResize="0"/>
          <p:nvPr/>
        </p:nvPicPr>
        <p:blipFill>
          <a:blip r:embed="rId3">
            <a:alphaModFix/>
          </a:blip>
          <a:stretch>
            <a:fillRect/>
          </a:stretch>
        </p:blipFill>
        <p:spPr>
          <a:xfrm>
            <a:off x="4572000" y="1761563"/>
            <a:ext cx="4038938" cy="3180475"/>
          </a:xfrm>
          <a:prstGeom prst="rect">
            <a:avLst/>
          </a:prstGeom>
          <a:noFill/>
          <a:ln>
            <a:noFill/>
          </a:ln>
        </p:spPr>
      </p:pic>
      <p:sp>
        <p:nvSpPr>
          <p:cNvPr id="629" name="Google Shape;629;p62"/>
          <p:cNvSpPr txBox="1">
            <a:spLocks noGrp="1"/>
          </p:cNvSpPr>
          <p:nvPr>
            <p:ph type="body" idx="1"/>
          </p:nvPr>
        </p:nvSpPr>
        <p:spPr>
          <a:xfrm>
            <a:off x="498299" y="1709900"/>
            <a:ext cx="3862685" cy="3283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Font typeface="Arial"/>
              <a:buAutoNum type="arabicPeriod"/>
            </a:pPr>
            <a:r>
              <a:rPr lang="it" sz="1100" dirty="0">
                <a:latin typeface="Arial"/>
                <a:ea typeface="Arial"/>
                <a:cs typeface="Arial"/>
                <a:sym typeface="Arial"/>
              </a:rPr>
              <a:t>Trovo il valore della </a:t>
            </a:r>
            <a:r>
              <a:rPr lang="it" sz="1100" dirty="0">
                <a:solidFill>
                  <a:srgbClr val="FF00FF"/>
                </a:solidFill>
                <a:latin typeface="Arial"/>
                <a:ea typeface="Arial"/>
                <a:cs typeface="Arial"/>
                <a:sym typeface="Arial"/>
              </a:rPr>
              <a:t>soglia </a:t>
            </a:r>
            <a:r>
              <a:rPr lang="it" sz="1100" dirty="0">
                <a:latin typeface="Arial"/>
                <a:ea typeface="Arial"/>
                <a:cs typeface="Arial"/>
                <a:sym typeface="Arial"/>
              </a:rPr>
              <a:t>in cui si è raggiunto il </a:t>
            </a:r>
            <a:r>
              <a:rPr lang="it" sz="1100" b="1" i="1" dirty="0">
                <a:latin typeface="Arial"/>
                <a:ea typeface="Arial"/>
                <a:cs typeface="Arial"/>
                <a:sym typeface="Arial"/>
              </a:rPr>
              <a:t>massimo assoluto</a:t>
            </a:r>
            <a:r>
              <a:rPr lang="it" sz="1100" dirty="0">
                <a:latin typeface="Arial"/>
                <a:ea typeface="Arial"/>
                <a:cs typeface="Arial"/>
                <a:sym typeface="Arial"/>
              </a:rPr>
              <a:t> del numero delle componenti connesse</a:t>
            </a:r>
            <a:endParaRPr sz="1100" dirty="0">
              <a:latin typeface="Arial"/>
              <a:ea typeface="Arial"/>
              <a:cs typeface="Arial"/>
              <a:sym typeface="Arial"/>
            </a:endParaRPr>
          </a:p>
          <a:p>
            <a:pPr marL="457200" lvl="0" indent="-298450" algn="l" rtl="0">
              <a:spcBef>
                <a:spcPts val="0"/>
              </a:spcBef>
              <a:spcAft>
                <a:spcPts val="0"/>
              </a:spcAft>
              <a:buSzPts val="1100"/>
              <a:buFont typeface="Arial"/>
              <a:buAutoNum type="arabicPeriod"/>
            </a:pPr>
            <a:r>
              <a:rPr lang="it" sz="1100" dirty="0">
                <a:latin typeface="Arial"/>
                <a:ea typeface="Arial"/>
                <a:cs typeface="Arial"/>
                <a:sym typeface="Arial"/>
              </a:rPr>
              <a:t>Si applica un operatore di smoothing al vettore contenente il numero delle cc per iterazione</a:t>
            </a:r>
            <a:endParaRPr sz="1100" dirty="0">
              <a:latin typeface="Arial"/>
              <a:ea typeface="Arial"/>
              <a:cs typeface="Arial"/>
              <a:sym typeface="Arial"/>
            </a:endParaRPr>
          </a:p>
          <a:p>
            <a:pPr marL="457200" lvl="0" indent="-298450" algn="l" rtl="0">
              <a:spcBef>
                <a:spcPts val="0"/>
              </a:spcBef>
              <a:spcAft>
                <a:spcPts val="0"/>
              </a:spcAft>
              <a:buSzPts val="1100"/>
              <a:buFont typeface="Arial"/>
              <a:buAutoNum type="arabicPeriod"/>
            </a:pPr>
            <a:r>
              <a:rPr lang="it" sz="1100" dirty="0">
                <a:latin typeface="Arial"/>
                <a:ea typeface="Arial"/>
                <a:cs typeface="Arial"/>
                <a:sym typeface="Arial"/>
              </a:rPr>
              <a:t>Si calcola la derivata del vettore smussato contenente il numero delle cc</a:t>
            </a:r>
            <a:endParaRPr sz="1100" dirty="0">
              <a:latin typeface="Arial"/>
              <a:ea typeface="Arial"/>
              <a:cs typeface="Arial"/>
              <a:sym typeface="Arial"/>
            </a:endParaRPr>
          </a:p>
          <a:p>
            <a:pPr marL="457200" lvl="0" indent="-298450" algn="l" rtl="0">
              <a:spcBef>
                <a:spcPts val="0"/>
              </a:spcBef>
              <a:spcAft>
                <a:spcPts val="0"/>
              </a:spcAft>
              <a:buSzPts val="1100"/>
              <a:buFont typeface="Arial"/>
              <a:buAutoNum type="arabicPeriod"/>
            </a:pPr>
            <a:r>
              <a:rPr lang="it" sz="1100" dirty="0">
                <a:latin typeface="Arial"/>
                <a:ea typeface="Arial"/>
                <a:cs typeface="Arial"/>
                <a:sym typeface="Arial"/>
              </a:rPr>
              <a:t>Si trovano gli indici dei massimi locali della derivata</a:t>
            </a:r>
            <a:endParaRPr sz="1100" dirty="0">
              <a:latin typeface="Arial"/>
              <a:ea typeface="Arial"/>
              <a:cs typeface="Arial"/>
              <a:sym typeface="Arial"/>
            </a:endParaRPr>
          </a:p>
          <a:p>
            <a:pPr marL="457200" lvl="0" indent="-298450" algn="l" rtl="0">
              <a:spcBef>
                <a:spcPts val="0"/>
              </a:spcBef>
              <a:spcAft>
                <a:spcPts val="0"/>
              </a:spcAft>
              <a:buSzPts val="1100"/>
              <a:buFont typeface="Arial"/>
              <a:buAutoNum type="arabicPeriod"/>
            </a:pPr>
            <a:r>
              <a:rPr lang="it" sz="1100" dirty="0">
                <a:latin typeface="Arial"/>
                <a:ea typeface="Arial"/>
                <a:cs typeface="Arial"/>
                <a:sym typeface="Arial"/>
              </a:rPr>
              <a:t>Si trovano gli indici dei minimi locali della derivata</a:t>
            </a:r>
            <a:endParaRPr sz="1100" dirty="0">
              <a:latin typeface="Arial"/>
              <a:ea typeface="Arial"/>
              <a:cs typeface="Arial"/>
              <a:sym typeface="Arial"/>
            </a:endParaRPr>
          </a:p>
          <a:p>
            <a:pPr marL="457200" lvl="0" indent="-298450" algn="l" rtl="0">
              <a:spcBef>
                <a:spcPts val="0"/>
              </a:spcBef>
              <a:spcAft>
                <a:spcPts val="0"/>
              </a:spcAft>
              <a:buSzPts val="1100"/>
              <a:buFont typeface="Arial"/>
              <a:buAutoNum type="arabicPeriod"/>
            </a:pPr>
            <a:r>
              <a:rPr lang="it" sz="1100" dirty="0">
                <a:latin typeface="Arial"/>
                <a:ea typeface="Arial"/>
                <a:cs typeface="Arial"/>
                <a:sym typeface="Arial"/>
              </a:rPr>
              <a:t>Viene individuata la </a:t>
            </a:r>
            <a:r>
              <a:rPr lang="it" sz="1100" dirty="0">
                <a:solidFill>
                  <a:srgbClr val="FF0000"/>
                </a:solidFill>
                <a:latin typeface="Arial"/>
                <a:ea typeface="Arial"/>
                <a:cs typeface="Arial"/>
                <a:sym typeface="Arial"/>
              </a:rPr>
              <a:t>soglia </a:t>
            </a:r>
            <a:r>
              <a:rPr lang="it" sz="1100" dirty="0">
                <a:latin typeface="Arial"/>
                <a:ea typeface="Arial"/>
                <a:cs typeface="Arial"/>
                <a:sym typeface="Arial"/>
              </a:rPr>
              <a:t>in corrispondenza del </a:t>
            </a:r>
            <a:r>
              <a:rPr lang="it" sz="1100" b="1" i="1" dirty="0">
                <a:latin typeface="Arial"/>
                <a:ea typeface="Arial"/>
                <a:cs typeface="Arial"/>
                <a:sym typeface="Arial"/>
              </a:rPr>
              <a:t>massimo</a:t>
            </a:r>
            <a:r>
              <a:rPr lang="it" sz="1100" dirty="0">
                <a:latin typeface="Arial"/>
                <a:ea typeface="Arial"/>
                <a:cs typeface="Arial"/>
                <a:sym typeface="Arial"/>
              </a:rPr>
              <a:t> locale della derivata più vicina alla soglia trovata al punto 1</a:t>
            </a:r>
            <a:endParaRPr sz="1100" dirty="0">
              <a:latin typeface="Arial"/>
              <a:ea typeface="Arial"/>
              <a:cs typeface="Arial"/>
              <a:sym typeface="Arial"/>
            </a:endParaRPr>
          </a:p>
          <a:p>
            <a:pPr lvl="0" indent="-298450">
              <a:buSzPts val="1100"/>
              <a:buFont typeface="Arial"/>
              <a:buAutoNum type="arabicPeriod"/>
            </a:pPr>
            <a:r>
              <a:rPr lang="it" sz="1100" dirty="0">
                <a:latin typeface="Arial"/>
                <a:ea typeface="Arial"/>
                <a:cs typeface="Arial"/>
                <a:sym typeface="Arial"/>
              </a:rPr>
              <a:t>Viene individuata la </a:t>
            </a:r>
            <a:r>
              <a:rPr lang="it" sz="1100" dirty="0">
                <a:solidFill>
                  <a:srgbClr val="00FF00"/>
                </a:solidFill>
                <a:latin typeface="Arial"/>
                <a:ea typeface="Arial"/>
                <a:cs typeface="Arial"/>
                <a:sym typeface="Arial"/>
              </a:rPr>
              <a:t>soglia </a:t>
            </a:r>
            <a:r>
              <a:rPr lang="it" sz="1100" dirty="0">
                <a:latin typeface="Arial"/>
                <a:ea typeface="Arial"/>
                <a:cs typeface="Arial"/>
                <a:sym typeface="Arial"/>
              </a:rPr>
              <a:t>in corrispondenza del </a:t>
            </a:r>
            <a:r>
              <a:rPr lang="it" sz="1100" b="1" i="1" dirty="0">
                <a:latin typeface="Arial"/>
                <a:ea typeface="Arial"/>
                <a:cs typeface="Arial"/>
                <a:sym typeface="Arial"/>
              </a:rPr>
              <a:t>minimo</a:t>
            </a:r>
            <a:r>
              <a:rPr lang="it" sz="1100" dirty="0">
                <a:latin typeface="Arial"/>
                <a:ea typeface="Arial"/>
                <a:cs typeface="Arial"/>
                <a:sym typeface="Arial"/>
              </a:rPr>
              <a:t> locale della derivata più vicina alla soglia trovata al punto 6 </a:t>
            </a:r>
            <a:endParaRPr sz="1100" dirty="0">
              <a:latin typeface="Arial"/>
              <a:ea typeface="Arial"/>
              <a:cs typeface="Arial"/>
              <a:sym typeface="Arial"/>
            </a:endParaRPr>
          </a:p>
          <a:p>
            <a:pPr marL="0" lvl="0" indent="0" algn="l" rtl="0">
              <a:spcBef>
                <a:spcPts val="1200"/>
              </a:spcBef>
              <a:spcAft>
                <a:spcPts val="1600"/>
              </a:spcAft>
              <a:buNone/>
            </a:pPr>
            <a:endParaRPr sz="1100" dirty="0">
              <a:latin typeface="Arial"/>
              <a:ea typeface="Arial"/>
              <a:cs typeface="Arial"/>
              <a:sym typeface="Arial"/>
            </a:endParaRPr>
          </a:p>
        </p:txBody>
      </p:sp>
      <p:sp>
        <p:nvSpPr>
          <p:cNvPr id="630" name="Google Shape;630;p62"/>
          <p:cNvSpPr/>
          <p:nvPr/>
        </p:nvSpPr>
        <p:spPr>
          <a:xfrm>
            <a:off x="6999700" y="4579325"/>
            <a:ext cx="278700" cy="288900"/>
          </a:xfrm>
          <a:prstGeom prst="ellipse">
            <a:avLst/>
          </a:prstGeom>
          <a:noFill/>
          <a:ln w="19050" cap="flat" cmpd="sng">
            <a:solidFill>
              <a:srgbClr val="00FF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34"/>
        <p:cNvGrpSpPr/>
        <p:nvPr/>
      </p:nvGrpSpPr>
      <p:grpSpPr>
        <a:xfrm>
          <a:off x="0" y="0"/>
          <a:ext cx="0" cy="0"/>
          <a:chOff x="0" y="0"/>
          <a:chExt cx="0" cy="0"/>
        </a:xfrm>
      </p:grpSpPr>
      <p:sp>
        <p:nvSpPr>
          <p:cNvPr id="635" name="Google Shape;635;p63"/>
          <p:cNvSpPr/>
          <p:nvPr/>
        </p:nvSpPr>
        <p:spPr>
          <a:xfrm>
            <a:off x="7040600" y="3923575"/>
            <a:ext cx="2106350" cy="1222450"/>
          </a:xfrm>
          <a:custGeom>
            <a:avLst/>
            <a:gdLst/>
            <a:ahLst/>
            <a:cxnLst/>
            <a:rect l="l" t="t" r="r" b="b"/>
            <a:pathLst>
              <a:path w="84254" h="48898" extrusionOk="0">
                <a:moveTo>
                  <a:pt x="0" y="0"/>
                </a:moveTo>
                <a:lnTo>
                  <a:pt x="50319" y="0"/>
                </a:lnTo>
                <a:lnTo>
                  <a:pt x="84254" y="33935"/>
                </a:lnTo>
                <a:lnTo>
                  <a:pt x="84254" y="48898"/>
                </a:lnTo>
                <a:lnTo>
                  <a:pt x="48798" y="48898"/>
                </a:lnTo>
                <a:close/>
              </a:path>
            </a:pathLst>
          </a:custGeom>
          <a:solidFill>
            <a:schemeClr val="accent3"/>
          </a:solidFill>
          <a:ln>
            <a:noFill/>
          </a:ln>
        </p:spPr>
      </p:sp>
      <p:sp>
        <p:nvSpPr>
          <p:cNvPr id="636" name="Google Shape;636;p63"/>
          <p:cNvSpPr txBox="1">
            <a:spLocks noGrp="1"/>
          </p:cNvSpPr>
          <p:nvPr>
            <p:ph type="title"/>
          </p:nvPr>
        </p:nvSpPr>
        <p:spPr>
          <a:xfrm>
            <a:off x="1212575" y="218320"/>
            <a:ext cx="7931425" cy="46589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kumimoji="0" lang="it-IT" b="0" i="0" u="none" strike="noStrike" kern="0" cap="none" spc="0" normalizeH="0" baseline="0" noProof="0" dirty="0">
                <a:ln>
                  <a:noFill/>
                </a:ln>
                <a:solidFill>
                  <a:srgbClr val="FFFFFF"/>
                </a:solidFill>
                <a:effectLst/>
                <a:uLnTx/>
                <a:uFillTx/>
                <a:latin typeface="+mj-lt"/>
                <a:sym typeface="Montserrat"/>
              </a:rPr>
              <a:t>Il metodo CCM: Binarizzazione: </a:t>
            </a:r>
            <a:r>
              <a:rPr kumimoji="0" lang="it-IT" b="0" i="0" u="sng" strike="noStrike" kern="0" cap="none" spc="0" normalizeH="0" baseline="0" noProof="0" dirty="0">
                <a:ln>
                  <a:noFill/>
                </a:ln>
                <a:solidFill>
                  <a:srgbClr val="FFFFFF"/>
                </a:solidFill>
                <a:effectLst/>
                <a:uLnTx/>
                <a:uFillTx/>
                <a:latin typeface="+mj-lt"/>
                <a:sym typeface="Montserrat"/>
              </a:rPr>
              <a:t>Binarizzazione finale</a:t>
            </a:r>
            <a:endParaRPr lang="it-IT" dirty="0">
              <a:latin typeface="+mj-lt"/>
            </a:endParaRPr>
          </a:p>
        </p:txBody>
      </p:sp>
      <p:sp>
        <p:nvSpPr>
          <p:cNvPr id="637" name="Google Shape;637;p63"/>
          <p:cNvSpPr txBox="1">
            <a:spLocks noGrp="1"/>
          </p:cNvSpPr>
          <p:nvPr>
            <p:ph type="body" idx="1"/>
          </p:nvPr>
        </p:nvSpPr>
        <p:spPr>
          <a:xfrm>
            <a:off x="1140750" y="799325"/>
            <a:ext cx="7848300" cy="1155300"/>
          </a:xfrm>
          <a:prstGeom prst="rect">
            <a:avLst/>
          </a:prstGeom>
        </p:spPr>
        <p:txBody>
          <a:bodyPr spcFirstLastPara="1" wrap="square" lIns="91425" tIns="91425" rIns="91425" bIns="91425" anchor="t" anchorCtr="0">
            <a:noAutofit/>
          </a:bodyPr>
          <a:lstStyle/>
          <a:p>
            <a:pPr marL="457200" lvl="0" indent="-323850" algn="l" rtl="0">
              <a:spcBef>
                <a:spcPts val="0"/>
              </a:spcBef>
              <a:spcAft>
                <a:spcPts val="0"/>
              </a:spcAft>
              <a:buSzPts val="1500"/>
              <a:buChar char="●"/>
            </a:pPr>
            <a:r>
              <a:rPr lang="it" sz="1500" dirty="0"/>
              <a:t>Livello start : coordinata Z del palmo</a:t>
            </a:r>
            <a:endParaRPr sz="1500" dirty="0"/>
          </a:p>
          <a:p>
            <a:pPr marL="457200" lvl="0" indent="-323850" algn="l" rtl="0">
              <a:spcBef>
                <a:spcPts val="0"/>
              </a:spcBef>
              <a:spcAft>
                <a:spcPts val="0"/>
              </a:spcAft>
              <a:buSzPts val="1500"/>
              <a:buChar char="●"/>
            </a:pPr>
            <a:r>
              <a:rPr lang="it" sz="1500" dirty="0"/>
              <a:t>Livello end : coordinata Z della fine</a:t>
            </a:r>
            <a:endParaRPr sz="1500" dirty="0"/>
          </a:p>
          <a:p>
            <a:pPr marL="457200" lvl="0" indent="-323850" algn="l" rtl="0">
              <a:spcBef>
                <a:spcPts val="0"/>
              </a:spcBef>
              <a:spcAft>
                <a:spcPts val="0"/>
              </a:spcAft>
              <a:buSzPts val="1500"/>
              <a:buChar char="●"/>
            </a:pPr>
            <a:r>
              <a:rPr lang="it" sz="1500" dirty="0"/>
              <a:t>Soglia start: soglia iniziale</a:t>
            </a:r>
            <a:endParaRPr sz="1500" dirty="0"/>
          </a:p>
          <a:p>
            <a:pPr marL="457200" lvl="0" indent="-323850" algn="l" rtl="0">
              <a:spcBef>
                <a:spcPts val="0"/>
              </a:spcBef>
              <a:spcAft>
                <a:spcPts val="0"/>
              </a:spcAft>
              <a:buSzPts val="1500"/>
              <a:buChar char="●"/>
            </a:pPr>
            <a:r>
              <a:rPr lang="it" sz="1500" dirty="0"/>
              <a:t>Soglia end: 255</a:t>
            </a:r>
            <a:endParaRPr sz="1500" dirty="0"/>
          </a:p>
          <a:p>
            <a:pPr marL="0" lvl="0" indent="0" algn="l" rtl="0">
              <a:spcBef>
                <a:spcPts val="1600"/>
              </a:spcBef>
              <a:spcAft>
                <a:spcPts val="1600"/>
              </a:spcAft>
              <a:buNone/>
            </a:pPr>
            <a:endParaRPr sz="1500" dirty="0">
              <a:solidFill>
                <a:srgbClr val="FFFFFF"/>
              </a:solidFill>
            </a:endParaRPr>
          </a:p>
        </p:txBody>
      </p:sp>
      <p:pic>
        <p:nvPicPr>
          <p:cNvPr id="638" name="Google Shape;638;p63"/>
          <p:cNvPicPr preferRelativeResize="0"/>
          <p:nvPr/>
        </p:nvPicPr>
        <p:blipFill>
          <a:blip r:embed="rId3">
            <a:alphaModFix/>
          </a:blip>
          <a:stretch>
            <a:fillRect/>
          </a:stretch>
        </p:blipFill>
        <p:spPr>
          <a:xfrm>
            <a:off x="76200" y="2107025"/>
            <a:ext cx="5499015" cy="2884075"/>
          </a:xfrm>
          <a:prstGeom prst="rect">
            <a:avLst/>
          </a:prstGeom>
          <a:noFill/>
          <a:ln>
            <a:noFill/>
          </a:ln>
        </p:spPr>
      </p:pic>
      <p:pic>
        <p:nvPicPr>
          <p:cNvPr id="639" name="Google Shape;639;p63"/>
          <p:cNvPicPr preferRelativeResize="0"/>
          <p:nvPr/>
        </p:nvPicPr>
        <p:blipFill>
          <a:blip r:embed="rId4">
            <a:alphaModFix/>
          </a:blip>
          <a:stretch>
            <a:fillRect/>
          </a:stretch>
        </p:blipFill>
        <p:spPr>
          <a:xfrm>
            <a:off x="5575233" y="2107025"/>
            <a:ext cx="3506635" cy="2884075"/>
          </a:xfrm>
          <a:prstGeom prst="rect">
            <a:avLst/>
          </a:prstGeom>
          <a:noFill/>
          <a:ln>
            <a:noFill/>
          </a:ln>
        </p:spPr>
      </p:pic>
      <p:sp>
        <p:nvSpPr>
          <p:cNvPr id="640" name="Google Shape;640;p63"/>
          <p:cNvSpPr/>
          <p:nvPr/>
        </p:nvSpPr>
        <p:spPr>
          <a:xfrm rot="10800000" flipH="1">
            <a:off x="375825" y="2579304"/>
            <a:ext cx="5091300" cy="687000"/>
          </a:xfrm>
          <a:prstGeom prst="arc">
            <a:avLst>
              <a:gd name="adj1" fmla="val 10811830"/>
              <a:gd name="adj2" fmla="val 0"/>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641" name="Google Shape;641;p63"/>
          <p:cNvSpPr/>
          <p:nvPr/>
        </p:nvSpPr>
        <p:spPr>
          <a:xfrm rot="10800000" flipH="1">
            <a:off x="375825" y="3646104"/>
            <a:ext cx="5091300" cy="687000"/>
          </a:xfrm>
          <a:prstGeom prst="arc">
            <a:avLst>
              <a:gd name="adj1" fmla="val 10811830"/>
              <a:gd name="adj2" fmla="val 0"/>
            </a:avLst>
          </a:prstGeom>
          <a:no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642" name="Google Shape;642;p63"/>
          <p:cNvSpPr/>
          <p:nvPr/>
        </p:nvSpPr>
        <p:spPr>
          <a:xfrm>
            <a:off x="2017413" y="2948525"/>
            <a:ext cx="2374167" cy="173176"/>
          </a:xfrm>
          <a:prstGeom prst="rect">
            <a:avLst/>
          </a:prstGeom>
        </p:spPr>
        <p:txBody>
          <a:bodyPr>
            <a:prstTxWarp prst="textPlain">
              <a:avLst/>
            </a:prstTxWarp>
          </a:bodyPr>
          <a:lstStyle/>
          <a:p>
            <a:pPr lvl="0" algn="ctr"/>
            <a:r>
              <a:rPr b="0" i="0" dirty="0" err="1">
                <a:ln w="9525" cap="flat" cmpd="sng">
                  <a:solidFill>
                    <a:schemeClr val="dk2"/>
                  </a:solidFill>
                  <a:prstDash val="solid"/>
                  <a:round/>
                  <a:headEnd type="none" w="sm" len="sm"/>
                  <a:tailEnd type="none" w="sm" len="sm"/>
                </a:ln>
                <a:solidFill>
                  <a:schemeClr val="lt2"/>
                </a:solidFill>
                <a:latin typeface="Arial"/>
              </a:rPr>
              <a:t>palmo</a:t>
            </a:r>
            <a:r>
              <a:rPr b="0" i="0" dirty="0">
                <a:ln w="9525" cap="flat" cmpd="sng">
                  <a:solidFill>
                    <a:schemeClr val="dk2"/>
                  </a:solidFill>
                  <a:prstDash val="solid"/>
                  <a:round/>
                  <a:headEnd type="none" w="sm" len="sm"/>
                  <a:tailEnd type="none" w="sm" len="sm"/>
                </a:ln>
                <a:solidFill>
                  <a:schemeClr val="lt2"/>
                </a:solidFill>
                <a:latin typeface="Arial"/>
              </a:rPr>
              <a:t>(Z)</a:t>
            </a:r>
            <a:r>
              <a:rPr lang="it-IT" b="0" i="0" dirty="0">
                <a:ln w="9525" cap="flat" cmpd="sng">
                  <a:solidFill>
                    <a:schemeClr val="dk2"/>
                  </a:solidFill>
                  <a:prstDash val="solid"/>
                  <a:round/>
                  <a:headEnd type="none" w="sm" len="sm"/>
                  <a:tailEnd type="none" w="sm" len="sm"/>
                </a:ln>
                <a:solidFill>
                  <a:schemeClr val="lt2"/>
                </a:solidFill>
                <a:latin typeface="Arial"/>
              </a:rPr>
              <a:t> </a:t>
            </a:r>
            <a:r>
              <a:rPr b="0" i="0" dirty="0">
                <a:ln w="9525" cap="flat" cmpd="sng">
                  <a:solidFill>
                    <a:schemeClr val="dk2"/>
                  </a:solidFill>
                  <a:prstDash val="solid"/>
                  <a:round/>
                  <a:headEnd type="none" w="sm" len="sm"/>
                  <a:tailEnd type="none" w="sm" len="sm"/>
                </a:ln>
                <a:solidFill>
                  <a:schemeClr val="lt2"/>
                </a:solidFill>
                <a:latin typeface="Arial"/>
              </a:rPr>
              <a:t>|</a:t>
            </a:r>
            <a:r>
              <a:rPr lang="it-IT" b="0" i="0" dirty="0">
                <a:ln w="9525" cap="flat" cmpd="sng">
                  <a:solidFill>
                    <a:schemeClr val="dk2"/>
                  </a:solidFill>
                  <a:prstDash val="solid"/>
                  <a:round/>
                  <a:headEnd type="none" w="sm" len="sm"/>
                  <a:tailEnd type="none" w="sm" len="sm"/>
                </a:ln>
                <a:solidFill>
                  <a:schemeClr val="lt2"/>
                </a:solidFill>
                <a:latin typeface="Arial"/>
              </a:rPr>
              <a:t> </a:t>
            </a:r>
            <a:r>
              <a:rPr b="0" i="0" dirty="0" err="1">
                <a:ln w="9525" cap="flat" cmpd="sng">
                  <a:solidFill>
                    <a:schemeClr val="dk2"/>
                  </a:solidFill>
                  <a:prstDash val="solid"/>
                  <a:round/>
                  <a:headEnd type="none" w="sm" len="sm"/>
                  <a:tailEnd type="none" w="sm" len="sm"/>
                </a:ln>
                <a:solidFill>
                  <a:schemeClr val="lt2"/>
                </a:solidFill>
                <a:latin typeface="Arial"/>
              </a:rPr>
              <a:t>sogliaIniziale</a:t>
            </a:r>
            <a:endParaRPr b="0" i="0" dirty="0">
              <a:ln w="9525" cap="flat" cmpd="sng">
                <a:solidFill>
                  <a:schemeClr val="dk2"/>
                </a:solidFill>
                <a:prstDash val="solid"/>
                <a:round/>
                <a:headEnd type="none" w="sm" len="sm"/>
                <a:tailEnd type="none" w="sm" len="sm"/>
              </a:ln>
              <a:solidFill>
                <a:schemeClr val="lt2"/>
              </a:solidFill>
              <a:latin typeface="Arial"/>
            </a:endParaRPr>
          </a:p>
        </p:txBody>
      </p:sp>
      <p:sp>
        <p:nvSpPr>
          <p:cNvPr id="643" name="Google Shape;643;p63"/>
          <p:cNvSpPr/>
          <p:nvPr/>
        </p:nvSpPr>
        <p:spPr>
          <a:xfrm>
            <a:off x="2017413" y="4448212"/>
            <a:ext cx="2148644" cy="173176"/>
          </a:xfrm>
          <a:prstGeom prst="rect">
            <a:avLst/>
          </a:prstGeom>
        </p:spPr>
        <p:txBody>
          <a:bodyPr>
            <a:prstTxWarp prst="textPlain">
              <a:avLst/>
            </a:prstTxWarp>
          </a:bodyPr>
          <a:lstStyle/>
          <a:p>
            <a:pPr lvl="0" algn="ctr"/>
            <a:r>
              <a:rPr b="0" i="0" dirty="0" err="1">
                <a:ln w="9525" cap="flat" cmpd="sng">
                  <a:solidFill>
                    <a:schemeClr val="dk2"/>
                  </a:solidFill>
                  <a:prstDash val="solid"/>
                  <a:round/>
                  <a:headEnd type="none" w="sm" len="sm"/>
                  <a:tailEnd type="none" w="sm" len="sm"/>
                </a:ln>
                <a:solidFill>
                  <a:schemeClr val="lt2"/>
                </a:solidFill>
                <a:latin typeface="Arial"/>
              </a:rPr>
              <a:t>palmo</a:t>
            </a:r>
            <a:r>
              <a:rPr b="0" i="0" dirty="0">
                <a:ln w="9525" cap="flat" cmpd="sng">
                  <a:solidFill>
                    <a:schemeClr val="dk2"/>
                  </a:solidFill>
                  <a:prstDash val="solid"/>
                  <a:round/>
                  <a:headEnd type="none" w="sm" len="sm"/>
                  <a:tailEnd type="none" w="sm" len="sm"/>
                </a:ln>
                <a:solidFill>
                  <a:schemeClr val="lt2"/>
                </a:solidFill>
                <a:latin typeface="Arial"/>
              </a:rPr>
              <a:t>-fine(Z)</a:t>
            </a:r>
            <a:r>
              <a:rPr lang="it-IT" b="0" i="0" dirty="0">
                <a:ln w="9525" cap="flat" cmpd="sng">
                  <a:solidFill>
                    <a:schemeClr val="dk2"/>
                  </a:solidFill>
                  <a:prstDash val="solid"/>
                  <a:round/>
                  <a:headEnd type="none" w="sm" len="sm"/>
                  <a:tailEnd type="none" w="sm" len="sm"/>
                </a:ln>
                <a:solidFill>
                  <a:schemeClr val="lt2"/>
                </a:solidFill>
                <a:latin typeface="Arial"/>
              </a:rPr>
              <a:t> </a:t>
            </a:r>
            <a:r>
              <a:rPr b="0" i="0" dirty="0">
                <a:ln w="9525" cap="flat" cmpd="sng">
                  <a:solidFill>
                    <a:schemeClr val="dk2"/>
                  </a:solidFill>
                  <a:prstDash val="solid"/>
                  <a:round/>
                  <a:headEnd type="none" w="sm" len="sm"/>
                  <a:tailEnd type="none" w="sm" len="sm"/>
                </a:ln>
                <a:solidFill>
                  <a:schemeClr val="lt2"/>
                </a:solidFill>
                <a:latin typeface="Arial"/>
              </a:rPr>
              <a:t>|</a:t>
            </a:r>
            <a:r>
              <a:rPr lang="it-IT" b="0" i="0" dirty="0">
                <a:ln w="9525" cap="flat" cmpd="sng">
                  <a:solidFill>
                    <a:schemeClr val="dk2"/>
                  </a:solidFill>
                  <a:prstDash val="solid"/>
                  <a:round/>
                  <a:headEnd type="none" w="sm" len="sm"/>
                  <a:tailEnd type="none" w="sm" len="sm"/>
                </a:ln>
                <a:solidFill>
                  <a:schemeClr val="lt2"/>
                </a:solidFill>
                <a:latin typeface="Arial"/>
              </a:rPr>
              <a:t> </a:t>
            </a:r>
            <a:r>
              <a:rPr b="0" i="0" dirty="0">
                <a:ln w="9525" cap="flat" cmpd="sng">
                  <a:solidFill>
                    <a:schemeClr val="dk2"/>
                  </a:solidFill>
                  <a:prstDash val="solid"/>
                  <a:round/>
                  <a:headEnd type="none" w="sm" len="sm"/>
                  <a:tailEnd type="none" w="sm" len="sm"/>
                </a:ln>
                <a:solidFill>
                  <a:schemeClr val="lt2"/>
                </a:solidFill>
                <a:latin typeface="Arial"/>
              </a:rPr>
              <a:t>255</a:t>
            </a:r>
          </a:p>
        </p:txBody>
      </p:sp>
      <p:sp>
        <p:nvSpPr>
          <p:cNvPr id="644" name="Google Shape;644;p63"/>
          <p:cNvSpPr/>
          <p:nvPr/>
        </p:nvSpPr>
        <p:spPr>
          <a:xfrm>
            <a:off x="4882925" y="2983400"/>
            <a:ext cx="514500" cy="1445700"/>
          </a:xfrm>
          <a:prstGeom prst="down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it" sz="1200" dirty="0">
                <a:latin typeface="Lato"/>
                <a:ea typeface="Lato"/>
                <a:cs typeface="Lato"/>
                <a:sym typeface="Lato"/>
              </a:rPr>
              <a:t>soglia</a:t>
            </a:r>
            <a:endParaRPr sz="1200" dirty="0">
              <a:latin typeface="Lato"/>
              <a:ea typeface="Lato"/>
              <a:cs typeface="Lato"/>
              <a:sym typeface="Lato"/>
            </a:endParaRPr>
          </a:p>
          <a:p>
            <a:pPr marL="0" lvl="0" indent="0" algn="ctr" rtl="0">
              <a:spcBef>
                <a:spcPts val="0"/>
              </a:spcBef>
              <a:spcAft>
                <a:spcPts val="0"/>
              </a:spcAft>
              <a:buNone/>
            </a:pPr>
            <a:endParaRPr dirty="0">
              <a:latin typeface="Lato"/>
              <a:ea typeface="Lato"/>
              <a:cs typeface="Lato"/>
              <a:sym typeface="Lato"/>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48"/>
        <p:cNvGrpSpPr/>
        <p:nvPr/>
      </p:nvGrpSpPr>
      <p:grpSpPr>
        <a:xfrm>
          <a:off x="0" y="0"/>
          <a:ext cx="0" cy="0"/>
          <a:chOff x="0" y="0"/>
          <a:chExt cx="0" cy="0"/>
        </a:xfrm>
      </p:grpSpPr>
      <p:sp>
        <p:nvSpPr>
          <p:cNvPr id="649" name="Google Shape;649;p64"/>
          <p:cNvSpPr/>
          <p:nvPr/>
        </p:nvSpPr>
        <p:spPr>
          <a:xfrm>
            <a:off x="7040600" y="3923575"/>
            <a:ext cx="2106350" cy="1222450"/>
          </a:xfrm>
          <a:custGeom>
            <a:avLst/>
            <a:gdLst/>
            <a:ahLst/>
            <a:cxnLst/>
            <a:rect l="l" t="t" r="r" b="b"/>
            <a:pathLst>
              <a:path w="84254" h="48898" extrusionOk="0">
                <a:moveTo>
                  <a:pt x="0" y="0"/>
                </a:moveTo>
                <a:lnTo>
                  <a:pt x="50319" y="0"/>
                </a:lnTo>
                <a:lnTo>
                  <a:pt x="84254" y="33935"/>
                </a:lnTo>
                <a:lnTo>
                  <a:pt x="84254" y="48898"/>
                </a:lnTo>
                <a:lnTo>
                  <a:pt x="48798" y="48898"/>
                </a:lnTo>
                <a:close/>
              </a:path>
            </a:pathLst>
          </a:custGeom>
          <a:solidFill>
            <a:schemeClr val="accent3"/>
          </a:solidFill>
          <a:ln>
            <a:noFill/>
          </a:ln>
        </p:spPr>
      </p:sp>
      <p:sp>
        <p:nvSpPr>
          <p:cNvPr id="652" name="Google Shape;652;p64"/>
          <p:cNvSpPr txBox="1">
            <a:spLocks noGrp="1"/>
          </p:cNvSpPr>
          <p:nvPr>
            <p:ph type="title"/>
          </p:nvPr>
        </p:nvSpPr>
        <p:spPr>
          <a:xfrm>
            <a:off x="1212574" y="344500"/>
            <a:ext cx="7931425" cy="48874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kumimoji="0" lang="it-IT" sz="2400" b="0" i="0" u="none" strike="noStrike" kern="0" cap="none" spc="0" normalizeH="0" baseline="0" noProof="0" dirty="0">
                <a:ln>
                  <a:noFill/>
                </a:ln>
                <a:solidFill>
                  <a:srgbClr val="FFFFFF"/>
                </a:solidFill>
                <a:effectLst/>
                <a:uLnTx/>
                <a:uFillTx/>
                <a:latin typeface="Arial"/>
                <a:sym typeface="Montserrat"/>
              </a:rPr>
              <a:t>Il metodo CCM: Binarizzazione: </a:t>
            </a:r>
            <a:r>
              <a:rPr kumimoji="0" lang="it-IT" sz="2400" b="0" i="0" u="sng" strike="noStrike" kern="0" cap="none" spc="0" normalizeH="0" baseline="0" noProof="0" dirty="0">
                <a:ln>
                  <a:noFill/>
                </a:ln>
                <a:solidFill>
                  <a:srgbClr val="FFFFFF"/>
                </a:solidFill>
                <a:effectLst/>
                <a:uLnTx/>
                <a:uFillTx/>
                <a:latin typeface="Arial"/>
                <a:sym typeface="Montserrat"/>
              </a:rPr>
              <a:t>Binarizzazione finale</a:t>
            </a:r>
            <a:endParaRPr dirty="0"/>
          </a:p>
        </p:txBody>
      </p:sp>
      <p:sp>
        <p:nvSpPr>
          <p:cNvPr id="653" name="Google Shape;653;p64"/>
          <p:cNvSpPr txBox="1">
            <a:spLocks noGrp="1"/>
          </p:cNvSpPr>
          <p:nvPr>
            <p:ph type="body" idx="1"/>
          </p:nvPr>
        </p:nvSpPr>
        <p:spPr>
          <a:xfrm>
            <a:off x="1140750" y="951725"/>
            <a:ext cx="7848300" cy="545100"/>
          </a:xfrm>
          <a:prstGeom prst="rect">
            <a:avLst/>
          </a:prstGeom>
        </p:spPr>
        <p:txBody>
          <a:bodyPr spcFirstLastPara="1" wrap="square" lIns="91425" tIns="91425" rIns="91425" bIns="91425" anchor="t" anchorCtr="0">
            <a:noAutofit/>
          </a:bodyPr>
          <a:lstStyle/>
          <a:p>
            <a:pPr marL="457200" lvl="0" indent="-323850" algn="l" rtl="0">
              <a:spcBef>
                <a:spcPts val="0"/>
              </a:spcBef>
              <a:spcAft>
                <a:spcPts val="0"/>
              </a:spcAft>
              <a:buSzPts val="1500"/>
              <a:buChar char="●"/>
            </a:pPr>
            <a:r>
              <a:rPr lang="it" sz="1500" dirty="0">
                <a:latin typeface="+mn-lt"/>
              </a:rPr>
              <a:t>Risultato finale del processo di binarizzazione </a:t>
            </a:r>
            <a:endParaRPr sz="1500" dirty="0">
              <a:latin typeface="+mn-lt"/>
            </a:endParaRPr>
          </a:p>
          <a:p>
            <a:pPr marL="0" lvl="0" indent="0" algn="l" rtl="0">
              <a:spcBef>
                <a:spcPts val="1600"/>
              </a:spcBef>
              <a:spcAft>
                <a:spcPts val="1600"/>
              </a:spcAft>
              <a:buNone/>
            </a:pPr>
            <a:endParaRPr sz="1500" dirty="0">
              <a:solidFill>
                <a:srgbClr val="FFFFFF"/>
              </a:solidFill>
            </a:endParaRPr>
          </a:p>
        </p:txBody>
      </p:sp>
      <p:pic>
        <p:nvPicPr>
          <p:cNvPr id="2" name="Picture 1">
            <a:extLst>
              <a:ext uri="{FF2B5EF4-FFF2-40B4-BE49-F238E27FC236}">
                <a16:creationId xmlns:a16="http://schemas.microsoft.com/office/drawing/2014/main" id="{4140377D-F1D1-ACE9-1FFF-E9F817EF035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12574" y="1703375"/>
            <a:ext cx="4147185" cy="3095625"/>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57"/>
        <p:cNvGrpSpPr/>
        <p:nvPr/>
      </p:nvGrpSpPr>
      <p:grpSpPr>
        <a:xfrm>
          <a:off x="0" y="0"/>
          <a:ext cx="0" cy="0"/>
          <a:chOff x="0" y="0"/>
          <a:chExt cx="0" cy="0"/>
        </a:xfrm>
      </p:grpSpPr>
      <p:sp>
        <p:nvSpPr>
          <p:cNvPr id="658" name="Google Shape;658;p65"/>
          <p:cNvSpPr/>
          <p:nvPr/>
        </p:nvSpPr>
        <p:spPr>
          <a:xfrm>
            <a:off x="7040600" y="3923575"/>
            <a:ext cx="2106350" cy="1222450"/>
          </a:xfrm>
          <a:custGeom>
            <a:avLst/>
            <a:gdLst/>
            <a:ahLst/>
            <a:cxnLst/>
            <a:rect l="l" t="t" r="r" b="b"/>
            <a:pathLst>
              <a:path w="84254" h="48898" extrusionOk="0">
                <a:moveTo>
                  <a:pt x="0" y="0"/>
                </a:moveTo>
                <a:lnTo>
                  <a:pt x="50319" y="0"/>
                </a:lnTo>
                <a:lnTo>
                  <a:pt x="84254" y="33935"/>
                </a:lnTo>
                <a:lnTo>
                  <a:pt x="84254" y="48898"/>
                </a:lnTo>
                <a:lnTo>
                  <a:pt x="48798" y="48898"/>
                </a:lnTo>
                <a:close/>
              </a:path>
            </a:pathLst>
          </a:custGeom>
          <a:solidFill>
            <a:schemeClr val="accent3"/>
          </a:solidFill>
          <a:ln>
            <a:noFill/>
          </a:ln>
        </p:spPr>
      </p:sp>
      <p:sp>
        <p:nvSpPr>
          <p:cNvPr id="659" name="Google Shape;659;p65"/>
          <p:cNvSpPr txBox="1">
            <a:spLocks noGrp="1"/>
          </p:cNvSpPr>
          <p:nvPr>
            <p:ph type="title"/>
          </p:nvPr>
        </p:nvSpPr>
        <p:spPr>
          <a:xfrm>
            <a:off x="1212574" y="344500"/>
            <a:ext cx="7931425" cy="50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kumimoji="0" lang="it-IT" sz="2400" b="0" i="0" u="none" strike="noStrike" kern="0" cap="none" spc="0" normalizeH="0" baseline="0" noProof="0" dirty="0">
                <a:ln>
                  <a:noFill/>
                </a:ln>
                <a:solidFill>
                  <a:srgbClr val="FFFFFF"/>
                </a:solidFill>
                <a:effectLst/>
                <a:uLnTx/>
                <a:uFillTx/>
                <a:latin typeface="Arial"/>
                <a:sym typeface="Montserrat"/>
              </a:rPr>
              <a:t>Il metodo CCM: </a:t>
            </a:r>
            <a:r>
              <a:rPr kumimoji="0" lang="it-IT" sz="2400" b="0" i="0" u="sng" strike="noStrike" kern="0" cap="none" spc="0" normalizeH="0" baseline="0" noProof="0" dirty="0">
                <a:ln>
                  <a:noFill/>
                </a:ln>
                <a:solidFill>
                  <a:srgbClr val="FFFFFF"/>
                </a:solidFill>
                <a:effectLst/>
                <a:uLnTx/>
                <a:uFillTx/>
                <a:latin typeface="Arial"/>
                <a:sym typeface="Montserrat"/>
              </a:rPr>
              <a:t>Isolamento del pattern venoso</a:t>
            </a:r>
            <a:endParaRPr u="sng" dirty="0"/>
          </a:p>
        </p:txBody>
      </p:sp>
      <p:sp>
        <p:nvSpPr>
          <p:cNvPr id="5" name="Text Placeholder 4">
            <a:extLst>
              <a:ext uri="{FF2B5EF4-FFF2-40B4-BE49-F238E27FC236}">
                <a16:creationId xmlns:a16="http://schemas.microsoft.com/office/drawing/2014/main" id="{D3BAD1B7-A245-4602-A816-E9AEAC6E8AF5}"/>
              </a:ext>
            </a:extLst>
          </p:cNvPr>
          <p:cNvSpPr>
            <a:spLocks noGrp="1"/>
          </p:cNvSpPr>
          <p:nvPr>
            <p:ph type="body" idx="1"/>
          </p:nvPr>
        </p:nvSpPr>
        <p:spPr>
          <a:xfrm>
            <a:off x="1212574" y="1147058"/>
            <a:ext cx="7931424" cy="1904550"/>
          </a:xfrm>
        </p:spPr>
        <p:txBody>
          <a:bodyPr/>
          <a:lstStyle/>
          <a:p>
            <a:r>
              <a:rPr lang="it-IT" sz="1500" dirty="0">
                <a:latin typeface="+mn-lt"/>
              </a:rPr>
              <a:t>L’isolamento avviene tramite una sequenza di operazioni morfologiche e di analisi delle componenti connesse, strutturata in tre passaggi principali:</a:t>
            </a:r>
          </a:p>
          <a:p>
            <a:pPr lvl="1">
              <a:buFont typeface="+mj-lt"/>
              <a:buAutoNum type="arabicPeriod"/>
            </a:pPr>
            <a:r>
              <a:rPr lang="it-IT" sz="1200" dirty="0">
                <a:latin typeface="+mn-lt"/>
              </a:rPr>
              <a:t>Nel primo passaggio viene applicata una rimozione delle cc piccole;</a:t>
            </a:r>
          </a:p>
          <a:p>
            <a:pPr lvl="1">
              <a:buFont typeface="+mj-lt"/>
              <a:buAutoNum type="arabicPeriod"/>
            </a:pPr>
            <a:r>
              <a:rPr lang="it-IT" sz="1200" dirty="0">
                <a:latin typeface="+mn-lt"/>
              </a:rPr>
              <a:t>Nel secondo passaggio viene applicata un’operazione di apertura morfologica; </a:t>
            </a:r>
          </a:p>
          <a:p>
            <a:pPr lvl="1">
              <a:buFont typeface="+mj-lt"/>
              <a:buAutoNum type="arabicPeriod"/>
            </a:pPr>
            <a:r>
              <a:rPr lang="it-IT" sz="1200" dirty="0">
                <a:latin typeface="+mn-lt"/>
              </a:rPr>
              <a:t>Infine viene eseguito un secondo filtraggio delle cc, più severo in termini di soglia dimensionale.</a:t>
            </a:r>
          </a:p>
        </p:txBody>
      </p:sp>
      <p:pic>
        <p:nvPicPr>
          <p:cNvPr id="6" name="Picture 5">
            <a:extLst>
              <a:ext uri="{FF2B5EF4-FFF2-40B4-BE49-F238E27FC236}">
                <a16:creationId xmlns:a16="http://schemas.microsoft.com/office/drawing/2014/main" id="{9399A4D7-FD59-BFB5-0DC0-473F26D40C6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72285" y="3115644"/>
            <a:ext cx="2580293" cy="1937903"/>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57">
          <a:extLst>
            <a:ext uri="{FF2B5EF4-FFF2-40B4-BE49-F238E27FC236}">
              <a16:creationId xmlns:a16="http://schemas.microsoft.com/office/drawing/2014/main" id="{9BA1E0B5-95DC-6D0E-A90B-2DC190CA0B28}"/>
            </a:ext>
          </a:extLst>
        </p:cNvPr>
        <p:cNvGrpSpPr/>
        <p:nvPr/>
      </p:nvGrpSpPr>
      <p:grpSpPr>
        <a:xfrm>
          <a:off x="0" y="0"/>
          <a:ext cx="0" cy="0"/>
          <a:chOff x="0" y="0"/>
          <a:chExt cx="0" cy="0"/>
        </a:xfrm>
      </p:grpSpPr>
      <p:sp>
        <p:nvSpPr>
          <p:cNvPr id="658" name="Google Shape;658;p65">
            <a:extLst>
              <a:ext uri="{FF2B5EF4-FFF2-40B4-BE49-F238E27FC236}">
                <a16:creationId xmlns:a16="http://schemas.microsoft.com/office/drawing/2014/main" id="{7947B6C6-F079-DF98-7250-43AC3C56FF73}"/>
              </a:ext>
            </a:extLst>
          </p:cNvPr>
          <p:cNvSpPr/>
          <p:nvPr/>
        </p:nvSpPr>
        <p:spPr>
          <a:xfrm>
            <a:off x="7040600" y="3923575"/>
            <a:ext cx="2106350" cy="1222450"/>
          </a:xfrm>
          <a:custGeom>
            <a:avLst/>
            <a:gdLst/>
            <a:ahLst/>
            <a:cxnLst/>
            <a:rect l="l" t="t" r="r" b="b"/>
            <a:pathLst>
              <a:path w="84254" h="48898" extrusionOk="0">
                <a:moveTo>
                  <a:pt x="0" y="0"/>
                </a:moveTo>
                <a:lnTo>
                  <a:pt x="50319" y="0"/>
                </a:lnTo>
                <a:lnTo>
                  <a:pt x="84254" y="33935"/>
                </a:lnTo>
                <a:lnTo>
                  <a:pt x="84254" y="48898"/>
                </a:lnTo>
                <a:lnTo>
                  <a:pt x="48798" y="48898"/>
                </a:lnTo>
                <a:close/>
              </a:path>
            </a:pathLst>
          </a:custGeom>
          <a:solidFill>
            <a:schemeClr val="accent3"/>
          </a:solidFill>
          <a:ln>
            <a:noFill/>
          </a:ln>
        </p:spPr>
      </p:sp>
      <p:sp>
        <p:nvSpPr>
          <p:cNvPr id="659" name="Google Shape;659;p65">
            <a:extLst>
              <a:ext uri="{FF2B5EF4-FFF2-40B4-BE49-F238E27FC236}">
                <a16:creationId xmlns:a16="http://schemas.microsoft.com/office/drawing/2014/main" id="{C3A89EF0-35F8-5A72-E6F8-8A7A087223AF}"/>
              </a:ext>
            </a:extLst>
          </p:cNvPr>
          <p:cNvSpPr txBox="1">
            <a:spLocks noGrp="1"/>
          </p:cNvSpPr>
          <p:nvPr>
            <p:ph type="title"/>
          </p:nvPr>
        </p:nvSpPr>
        <p:spPr>
          <a:xfrm>
            <a:off x="1212574" y="344500"/>
            <a:ext cx="7931425" cy="50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dirty="0">
                <a:latin typeface="+mj-lt"/>
              </a:rPr>
              <a:t>Il metodo CCM: </a:t>
            </a:r>
            <a:r>
              <a:rPr lang="it-IT" u="sng" dirty="0">
                <a:latin typeface="+mj-lt"/>
              </a:rPr>
              <a:t>Ispessimento del pattern venoso</a:t>
            </a:r>
            <a:endParaRPr u="sng" dirty="0">
              <a:latin typeface="+mj-lt"/>
            </a:endParaRPr>
          </a:p>
        </p:txBody>
      </p:sp>
      <p:sp>
        <p:nvSpPr>
          <p:cNvPr id="5" name="Text Placeholder 4">
            <a:extLst>
              <a:ext uri="{FF2B5EF4-FFF2-40B4-BE49-F238E27FC236}">
                <a16:creationId xmlns:a16="http://schemas.microsoft.com/office/drawing/2014/main" id="{97E0876E-E233-A43A-967F-6A516D5B84E7}"/>
              </a:ext>
            </a:extLst>
          </p:cNvPr>
          <p:cNvSpPr>
            <a:spLocks noGrp="1"/>
          </p:cNvSpPr>
          <p:nvPr>
            <p:ph type="body" idx="1"/>
          </p:nvPr>
        </p:nvSpPr>
        <p:spPr>
          <a:xfrm>
            <a:off x="1212574" y="1128488"/>
            <a:ext cx="7931424" cy="1674230"/>
          </a:xfrm>
        </p:spPr>
        <p:txBody>
          <a:bodyPr/>
          <a:lstStyle/>
          <a:p>
            <a:r>
              <a:rPr lang="it-IT" sz="1500" dirty="0">
                <a:latin typeface="+mn-lt"/>
                <a:ea typeface="Book Antiqua" panose="02040602050305030304" pitchFamily="18" charset="0"/>
                <a:cs typeface="Book Antiqua" panose="02040602050305030304" pitchFamily="18" charset="0"/>
              </a:rPr>
              <a:t>L</a:t>
            </a:r>
            <a:r>
              <a:rPr lang="it-IT" sz="1500" dirty="0">
                <a:effectLst/>
                <a:latin typeface="+mn-lt"/>
                <a:ea typeface="Book Antiqua" panose="02040602050305030304" pitchFamily="18" charset="0"/>
                <a:cs typeface="Book Antiqua" panose="02040602050305030304" pitchFamily="18" charset="0"/>
              </a:rPr>
              <a:t>’ispessimento realizza una post-elaborazione volumetrica, composta da più fasi:</a:t>
            </a:r>
          </a:p>
          <a:p>
            <a:pPr lvl="1">
              <a:buFont typeface="+mj-lt"/>
              <a:buAutoNum type="arabicPeriod"/>
            </a:pPr>
            <a:r>
              <a:rPr lang="it-IT" sz="1200" dirty="0">
                <a:latin typeface="+mn-lt"/>
              </a:rPr>
              <a:t>Erosione iniziale che riduce contributi instabili e rumore sottile;</a:t>
            </a:r>
          </a:p>
          <a:p>
            <a:pPr lvl="1">
              <a:buFont typeface="+mj-lt"/>
              <a:buAutoNum type="arabicPeriod"/>
            </a:pPr>
            <a:r>
              <a:rPr lang="it-IT" sz="1200" dirty="0">
                <a:latin typeface="+mn-lt"/>
              </a:rPr>
              <a:t>Filtraggio gaussiano che ricompone e regolarizza le strutture;</a:t>
            </a:r>
          </a:p>
          <a:p>
            <a:pPr lvl="1">
              <a:buFont typeface="+mj-lt"/>
              <a:buAutoNum type="arabicPeriod"/>
            </a:pPr>
            <a:r>
              <a:rPr lang="it-IT" sz="1200" dirty="0">
                <a:latin typeface="+mn-lt"/>
              </a:rPr>
              <a:t>Filtraggio finale con una soglia che estrae un pattern venoso più compatto e utilizzabile.</a:t>
            </a:r>
          </a:p>
          <a:p>
            <a:pPr lvl="1">
              <a:buFont typeface="+mj-lt"/>
              <a:buAutoNum type="arabicPeriod"/>
            </a:pPr>
            <a:endParaRPr lang="it-IT" dirty="0">
              <a:latin typeface="+mn-lt"/>
            </a:endParaRPr>
          </a:p>
        </p:txBody>
      </p:sp>
      <p:pic>
        <p:nvPicPr>
          <p:cNvPr id="6" name="Picture 5">
            <a:extLst>
              <a:ext uri="{FF2B5EF4-FFF2-40B4-BE49-F238E27FC236}">
                <a16:creationId xmlns:a16="http://schemas.microsoft.com/office/drawing/2014/main" id="{63FD5163-1C4B-3559-A691-8F8ED60A861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12574" y="2838811"/>
            <a:ext cx="2888699" cy="2169528"/>
          </a:xfrm>
          <a:prstGeom prst="rect">
            <a:avLst/>
          </a:prstGeom>
        </p:spPr>
      </p:pic>
    </p:spTree>
    <p:extLst>
      <p:ext uri="{BB962C8B-B14F-4D97-AF65-F5344CB8AC3E}">
        <p14:creationId xmlns:p14="http://schemas.microsoft.com/office/powerpoint/2010/main" val="13614658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67"/>
        <p:cNvGrpSpPr/>
        <p:nvPr/>
      </p:nvGrpSpPr>
      <p:grpSpPr>
        <a:xfrm>
          <a:off x="0" y="0"/>
          <a:ext cx="0" cy="0"/>
          <a:chOff x="0" y="0"/>
          <a:chExt cx="0" cy="0"/>
        </a:xfrm>
      </p:grpSpPr>
      <p:sp>
        <p:nvSpPr>
          <p:cNvPr id="668" name="Google Shape;668;p66"/>
          <p:cNvSpPr/>
          <p:nvPr/>
        </p:nvSpPr>
        <p:spPr>
          <a:xfrm>
            <a:off x="7040600" y="3923575"/>
            <a:ext cx="2106350" cy="1222450"/>
          </a:xfrm>
          <a:custGeom>
            <a:avLst/>
            <a:gdLst/>
            <a:ahLst/>
            <a:cxnLst/>
            <a:rect l="l" t="t" r="r" b="b"/>
            <a:pathLst>
              <a:path w="84254" h="48898" extrusionOk="0">
                <a:moveTo>
                  <a:pt x="0" y="0"/>
                </a:moveTo>
                <a:lnTo>
                  <a:pt x="50319" y="0"/>
                </a:lnTo>
                <a:lnTo>
                  <a:pt x="84254" y="33935"/>
                </a:lnTo>
                <a:lnTo>
                  <a:pt x="84254" y="48898"/>
                </a:lnTo>
                <a:lnTo>
                  <a:pt x="48798" y="48898"/>
                </a:lnTo>
                <a:close/>
              </a:path>
            </a:pathLst>
          </a:custGeom>
          <a:solidFill>
            <a:schemeClr val="accent3"/>
          </a:solidFill>
          <a:ln>
            <a:noFill/>
          </a:ln>
        </p:spPr>
      </p:sp>
      <p:sp>
        <p:nvSpPr>
          <p:cNvPr id="669" name="Google Shape;669;p66"/>
          <p:cNvSpPr txBox="1">
            <a:spLocks noGrp="1"/>
          </p:cNvSpPr>
          <p:nvPr>
            <p:ph type="title"/>
          </p:nvPr>
        </p:nvSpPr>
        <p:spPr>
          <a:xfrm>
            <a:off x="1212574" y="344500"/>
            <a:ext cx="7850265" cy="363758"/>
          </a:xfrm>
          <a:prstGeom prst="rect">
            <a:avLst/>
          </a:prstGeom>
        </p:spPr>
        <p:txBody>
          <a:bodyPr spcFirstLastPara="1" wrap="square" lIns="91425" tIns="91425" rIns="91425" bIns="91425" anchor="t" anchorCtr="0">
            <a:noAutofit/>
          </a:bodyPr>
          <a:lstStyle/>
          <a:p>
            <a:r>
              <a:rPr kumimoji="0" lang="it-IT" sz="1400" b="0" i="0" u="none" strike="noStrike" kern="0" cap="none" spc="0" normalizeH="0" baseline="0" noProof="0" dirty="0">
                <a:ln>
                  <a:noFill/>
                </a:ln>
                <a:solidFill>
                  <a:srgbClr val="FFFFFF"/>
                </a:solidFill>
                <a:effectLst/>
                <a:uLnTx/>
                <a:uFillTx/>
                <a:latin typeface="Arial"/>
                <a:sym typeface="Montserrat"/>
              </a:rPr>
              <a:t>Il metodo CCM: Filtraggio delle componenti connesse: </a:t>
            </a:r>
            <a:r>
              <a:rPr kumimoji="0" lang="it-IT" sz="1400" b="0" i="0" u="sng" strike="noStrike" kern="0" cap="none" spc="0" normalizeH="0" baseline="0" noProof="0" dirty="0">
                <a:ln>
                  <a:noFill/>
                </a:ln>
                <a:solidFill>
                  <a:srgbClr val="FFFFFF"/>
                </a:solidFill>
                <a:effectLst/>
                <a:uLnTx/>
                <a:uFillTx/>
                <a:latin typeface="Arial"/>
                <a:sym typeface="Montserrat"/>
              </a:rPr>
              <a:t>Addestramento di un classificatore binario</a:t>
            </a:r>
            <a:endParaRPr dirty="0"/>
          </a:p>
        </p:txBody>
      </p:sp>
      <p:sp>
        <p:nvSpPr>
          <p:cNvPr id="670" name="Google Shape;670;p66"/>
          <p:cNvSpPr txBox="1">
            <a:spLocks noGrp="1"/>
          </p:cNvSpPr>
          <p:nvPr>
            <p:ph type="body" idx="1"/>
          </p:nvPr>
        </p:nvSpPr>
        <p:spPr>
          <a:xfrm>
            <a:off x="1212573" y="1110967"/>
            <a:ext cx="7850265" cy="235726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 sz="1500" dirty="0">
                <a:latin typeface="+mn-lt"/>
              </a:rPr>
              <a:t>Viene addestrato un modello di classificazione binaria. Per fare ciò è necessario un processo composto dai passi seguenti:</a:t>
            </a:r>
            <a:endParaRPr sz="1500" dirty="0">
              <a:latin typeface="+mn-lt"/>
            </a:endParaRPr>
          </a:p>
          <a:p>
            <a:pPr marL="457200" lvl="0" indent="-323850" algn="l" rtl="0">
              <a:spcBef>
                <a:spcPts val="1600"/>
              </a:spcBef>
              <a:spcAft>
                <a:spcPts val="0"/>
              </a:spcAft>
              <a:buSzPts val="1500"/>
              <a:buAutoNum type="arabicPeriod"/>
            </a:pPr>
            <a:r>
              <a:rPr lang="it" sz="1500" dirty="0">
                <a:latin typeface="+mn-lt"/>
              </a:rPr>
              <a:t>Creazione del dataset di addestramento;</a:t>
            </a:r>
            <a:endParaRPr sz="1500" dirty="0">
              <a:latin typeface="+mn-lt"/>
            </a:endParaRPr>
          </a:p>
          <a:p>
            <a:pPr marL="457200" lvl="0" indent="-323850" algn="l" rtl="0">
              <a:spcBef>
                <a:spcPts val="0"/>
              </a:spcBef>
              <a:spcAft>
                <a:spcPts val="0"/>
              </a:spcAft>
              <a:buSzPts val="1500"/>
              <a:buAutoNum type="arabicPeriod"/>
            </a:pPr>
            <a:r>
              <a:rPr lang="it" sz="1500" dirty="0">
                <a:latin typeface="+mn-lt"/>
              </a:rPr>
              <a:t>Features engineering;</a:t>
            </a:r>
            <a:endParaRPr sz="1500" dirty="0">
              <a:latin typeface="+mn-lt"/>
            </a:endParaRPr>
          </a:p>
          <a:p>
            <a:pPr marL="457200" lvl="0" indent="-323850" algn="l" rtl="0">
              <a:spcBef>
                <a:spcPts val="0"/>
              </a:spcBef>
              <a:spcAft>
                <a:spcPts val="0"/>
              </a:spcAft>
              <a:buSzPts val="1500"/>
              <a:buAutoNum type="arabicPeriod"/>
            </a:pPr>
            <a:r>
              <a:rPr lang="it" sz="1500" dirty="0">
                <a:latin typeface="+mn-lt"/>
              </a:rPr>
              <a:t>Etichettatura;</a:t>
            </a:r>
            <a:endParaRPr sz="1500" dirty="0">
              <a:latin typeface="+mn-lt"/>
            </a:endParaRPr>
          </a:p>
          <a:p>
            <a:pPr marL="457200" lvl="0" indent="-323850" algn="l" rtl="0">
              <a:spcBef>
                <a:spcPts val="0"/>
              </a:spcBef>
              <a:spcAft>
                <a:spcPts val="0"/>
              </a:spcAft>
              <a:buSzPts val="1500"/>
              <a:buAutoNum type="arabicPeriod"/>
            </a:pPr>
            <a:r>
              <a:rPr lang="it" sz="1500" dirty="0">
                <a:latin typeface="+mn-lt"/>
              </a:rPr>
              <a:t>Addestramento;</a:t>
            </a:r>
            <a:endParaRPr sz="1500" dirty="0">
              <a:latin typeface="+mn-lt"/>
            </a:endParaRPr>
          </a:p>
          <a:p>
            <a:pPr marL="457200" lvl="0" indent="-323850" algn="l" rtl="0">
              <a:spcBef>
                <a:spcPts val="0"/>
              </a:spcBef>
              <a:spcAft>
                <a:spcPts val="0"/>
              </a:spcAft>
              <a:buSzPts val="1500"/>
              <a:buAutoNum type="arabicPeriod"/>
            </a:pPr>
            <a:r>
              <a:rPr lang="it" sz="1500" dirty="0">
                <a:latin typeface="+mn-lt"/>
              </a:rPr>
              <a:t>Calcolo e valutazione dell’accuracy.</a:t>
            </a:r>
            <a:endParaRPr sz="1500" dirty="0">
              <a:latin typeface="+mn-lt"/>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79"/>
        <p:cNvGrpSpPr/>
        <p:nvPr/>
      </p:nvGrpSpPr>
      <p:grpSpPr>
        <a:xfrm>
          <a:off x="0" y="0"/>
          <a:ext cx="0" cy="0"/>
          <a:chOff x="0" y="0"/>
          <a:chExt cx="0" cy="0"/>
        </a:xfrm>
      </p:grpSpPr>
      <p:sp>
        <p:nvSpPr>
          <p:cNvPr id="680" name="Google Shape;680;p67"/>
          <p:cNvSpPr/>
          <p:nvPr/>
        </p:nvSpPr>
        <p:spPr>
          <a:xfrm>
            <a:off x="7040600" y="3923575"/>
            <a:ext cx="2106350" cy="1222450"/>
          </a:xfrm>
          <a:custGeom>
            <a:avLst/>
            <a:gdLst/>
            <a:ahLst/>
            <a:cxnLst/>
            <a:rect l="l" t="t" r="r" b="b"/>
            <a:pathLst>
              <a:path w="84254" h="48898" extrusionOk="0">
                <a:moveTo>
                  <a:pt x="0" y="0"/>
                </a:moveTo>
                <a:lnTo>
                  <a:pt x="50319" y="0"/>
                </a:lnTo>
                <a:lnTo>
                  <a:pt x="84254" y="33935"/>
                </a:lnTo>
                <a:lnTo>
                  <a:pt x="84254" y="48898"/>
                </a:lnTo>
                <a:lnTo>
                  <a:pt x="48798" y="48898"/>
                </a:lnTo>
                <a:close/>
              </a:path>
            </a:pathLst>
          </a:custGeom>
          <a:solidFill>
            <a:schemeClr val="accent3"/>
          </a:solidFill>
          <a:ln>
            <a:noFill/>
          </a:ln>
        </p:spPr>
      </p:sp>
      <p:sp>
        <p:nvSpPr>
          <p:cNvPr id="681" name="Google Shape;681;p67"/>
          <p:cNvSpPr txBox="1">
            <a:spLocks noGrp="1"/>
          </p:cNvSpPr>
          <p:nvPr>
            <p:ph type="title"/>
          </p:nvPr>
        </p:nvSpPr>
        <p:spPr>
          <a:xfrm>
            <a:off x="1212574" y="344500"/>
            <a:ext cx="7931425" cy="35888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kumimoji="0" lang="it-IT" sz="1400" b="0" i="0" u="none" strike="noStrike" kern="0" cap="none" spc="0" normalizeH="0" baseline="0" noProof="0" dirty="0">
                <a:ln>
                  <a:noFill/>
                </a:ln>
                <a:solidFill>
                  <a:srgbClr val="FFFFFF"/>
                </a:solidFill>
                <a:effectLst/>
                <a:uLnTx/>
                <a:uFillTx/>
                <a:latin typeface="Arial"/>
                <a:sym typeface="Montserrat"/>
              </a:rPr>
              <a:t>Il metodo CCM: Filtraggio delle componenti connesse: </a:t>
            </a:r>
            <a:r>
              <a:rPr kumimoji="0" lang="it-IT" sz="1400" b="0" i="0" u="sng" strike="noStrike" kern="0" cap="none" spc="0" normalizeH="0" baseline="0" noProof="0" dirty="0">
                <a:ln>
                  <a:noFill/>
                </a:ln>
                <a:solidFill>
                  <a:srgbClr val="FFFFFF"/>
                </a:solidFill>
                <a:effectLst/>
                <a:uLnTx/>
                <a:uFillTx/>
                <a:latin typeface="Arial"/>
                <a:sym typeface="Montserrat"/>
              </a:rPr>
              <a:t>Addestramento di un classificatore binario</a:t>
            </a:r>
            <a:endParaRPr dirty="0"/>
          </a:p>
        </p:txBody>
      </p:sp>
      <p:sp>
        <p:nvSpPr>
          <p:cNvPr id="682" name="Google Shape;682;p67"/>
          <p:cNvSpPr txBox="1">
            <a:spLocks noGrp="1"/>
          </p:cNvSpPr>
          <p:nvPr>
            <p:ph type="body" idx="1"/>
          </p:nvPr>
        </p:nvSpPr>
        <p:spPr>
          <a:xfrm>
            <a:off x="1212574" y="1207583"/>
            <a:ext cx="3966557" cy="1730700"/>
          </a:xfrm>
          <a:prstGeom prst="rect">
            <a:avLst/>
          </a:prstGeom>
        </p:spPr>
        <p:txBody>
          <a:bodyPr spcFirstLastPara="1" wrap="square" lIns="91425" tIns="91425" rIns="91425" bIns="91425" anchor="t" anchorCtr="0">
            <a:noAutofit/>
          </a:bodyPr>
          <a:lstStyle/>
          <a:p>
            <a:pPr marL="457200" lvl="0" indent="-323850" algn="l" rtl="0">
              <a:spcBef>
                <a:spcPts val="0"/>
              </a:spcBef>
              <a:spcAft>
                <a:spcPts val="0"/>
              </a:spcAft>
              <a:buSzPts val="1500"/>
              <a:buChar char="●"/>
            </a:pPr>
            <a:r>
              <a:rPr lang="it" sz="1500" dirty="0">
                <a:latin typeface="+mn-lt"/>
              </a:rPr>
              <a:t>Creazione del dataset</a:t>
            </a:r>
            <a:endParaRPr sz="1500" dirty="0">
              <a:latin typeface="+mn-lt"/>
            </a:endParaRPr>
          </a:p>
          <a:p>
            <a:pPr marL="457200" lvl="0" indent="-323850" algn="l" rtl="0">
              <a:spcBef>
                <a:spcPts val="0"/>
              </a:spcBef>
              <a:spcAft>
                <a:spcPts val="0"/>
              </a:spcAft>
              <a:buSzPts val="1500"/>
              <a:buChar char="●"/>
            </a:pPr>
            <a:r>
              <a:rPr lang="it" sz="1500" dirty="0">
                <a:latin typeface="+mn-lt"/>
              </a:rPr>
              <a:t>Features ingegnerizzate tramite la funzione regionprops3. Divisibili in due catogorie:</a:t>
            </a:r>
            <a:endParaRPr sz="1500" dirty="0">
              <a:latin typeface="+mn-lt"/>
            </a:endParaRPr>
          </a:p>
          <a:p>
            <a:pPr marL="914400" lvl="1" indent="-323850" algn="l" rtl="0">
              <a:spcBef>
                <a:spcPts val="0"/>
              </a:spcBef>
              <a:spcAft>
                <a:spcPts val="0"/>
              </a:spcAft>
              <a:buSzPts val="1500"/>
              <a:buChar char="○"/>
            </a:pPr>
            <a:r>
              <a:rPr lang="it" sz="1500" dirty="0">
                <a:latin typeface="+mn-lt"/>
              </a:rPr>
              <a:t>Ottenute</a:t>
            </a:r>
            <a:endParaRPr sz="1500" dirty="0">
              <a:latin typeface="+mn-lt"/>
            </a:endParaRPr>
          </a:p>
          <a:p>
            <a:pPr marL="914400" lvl="1" indent="-323850" algn="l" rtl="0">
              <a:spcBef>
                <a:spcPts val="0"/>
              </a:spcBef>
              <a:spcAft>
                <a:spcPts val="0"/>
              </a:spcAft>
              <a:buSzPts val="1500"/>
              <a:buChar char="○"/>
            </a:pPr>
            <a:r>
              <a:rPr lang="it" sz="1500" dirty="0">
                <a:latin typeface="+mn-lt"/>
              </a:rPr>
              <a:t>Ricavate</a:t>
            </a:r>
            <a:endParaRPr sz="1500" dirty="0">
              <a:latin typeface="+mn-lt"/>
            </a:endParaRPr>
          </a:p>
          <a:p>
            <a:pPr marL="0" lvl="0" indent="0" algn="l" rtl="0">
              <a:spcBef>
                <a:spcPts val="1600"/>
              </a:spcBef>
              <a:spcAft>
                <a:spcPts val="1600"/>
              </a:spcAft>
              <a:buNone/>
            </a:pPr>
            <a:endParaRPr sz="1500" dirty="0">
              <a:solidFill>
                <a:srgbClr val="FFFFFF"/>
              </a:solidFill>
            </a:endParaRPr>
          </a:p>
        </p:txBody>
      </p:sp>
      <p:pic>
        <p:nvPicPr>
          <p:cNvPr id="683" name="Google Shape;683;p67"/>
          <p:cNvPicPr preferRelativeResize="0"/>
          <p:nvPr/>
        </p:nvPicPr>
        <p:blipFill>
          <a:blip r:embed="rId3">
            <a:alphaModFix/>
          </a:blip>
          <a:stretch>
            <a:fillRect/>
          </a:stretch>
        </p:blipFill>
        <p:spPr>
          <a:xfrm>
            <a:off x="5313258" y="1207582"/>
            <a:ext cx="3218417" cy="349489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32">
          <a:extLst>
            <a:ext uri="{FF2B5EF4-FFF2-40B4-BE49-F238E27FC236}">
              <a16:creationId xmlns:a16="http://schemas.microsoft.com/office/drawing/2014/main" id="{C7E681DA-4027-DAD4-F6B9-C491A74ABD78}"/>
            </a:ext>
          </a:extLst>
        </p:cNvPr>
        <p:cNvGrpSpPr/>
        <p:nvPr/>
      </p:nvGrpSpPr>
      <p:grpSpPr>
        <a:xfrm>
          <a:off x="0" y="0"/>
          <a:ext cx="0" cy="0"/>
          <a:chOff x="0" y="0"/>
          <a:chExt cx="0" cy="0"/>
        </a:xfrm>
      </p:grpSpPr>
      <p:sp>
        <p:nvSpPr>
          <p:cNvPr id="433" name="Google Shape;433;p42">
            <a:extLst>
              <a:ext uri="{FF2B5EF4-FFF2-40B4-BE49-F238E27FC236}">
                <a16:creationId xmlns:a16="http://schemas.microsoft.com/office/drawing/2014/main" id="{BEE1539F-69A9-69BD-A9A1-3B7D920C4FF7}"/>
              </a:ext>
            </a:extLst>
          </p:cNvPr>
          <p:cNvSpPr txBox="1">
            <a:spLocks noGrp="1"/>
          </p:cNvSpPr>
          <p:nvPr>
            <p:ph type="title"/>
          </p:nvPr>
        </p:nvSpPr>
        <p:spPr>
          <a:xfrm>
            <a:off x="1297500" y="234876"/>
            <a:ext cx="3977700" cy="82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 sz="3000" dirty="0">
                <a:latin typeface="+mj-lt"/>
              </a:rPr>
              <a:t>Introduzione</a:t>
            </a:r>
            <a:endParaRPr sz="3000" dirty="0">
              <a:latin typeface="+mj-lt"/>
            </a:endParaRPr>
          </a:p>
        </p:txBody>
      </p:sp>
      <p:sp>
        <p:nvSpPr>
          <p:cNvPr id="434" name="Google Shape;434;p42">
            <a:extLst>
              <a:ext uri="{FF2B5EF4-FFF2-40B4-BE49-F238E27FC236}">
                <a16:creationId xmlns:a16="http://schemas.microsoft.com/office/drawing/2014/main" id="{3D119E9B-8669-8442-7CAD-AA860A9EE9F4}"/>
              </a:ext>
            </a:extLst>
          </p:cNvPr>
          <p:cNvSpPr txBox="1">
            <a:spLocks noGrp="1"/>
          </p:cNvSpPr>
          <p:nvPr>
            <p:ph type="body" idx="1"/>
          </p:nvPr>
        </p:nvSpPr>
        <p:spPr>
          <a:xfrm>
            <a:off x="1297500" y="1696522"/>
            <a:ext cx="6973809" cy="1917000"/>
          </a:xfrm>
          <a:prstGeom prst="rect">
            <a:avLst/>
          </a:prstGeom>
        </p:spPr>
        <p:txBody>
          <a:bodyPr spcFirstLastPara="1" wrap="square" lIns="91425" tIns="91425" rIns="91425" bIns="91425" anchor="t" anchorCtr="0">
            <a:noAutofit/>
          </a:bodyPr>
          <a:lstStyle/>
          <a:p>
            <a:pPr marL="133350" lvl="0" indent="0" algn="l" rtl="0">
              <a:spcBef>
                <a:spcPts val="0"/>
              </a:spcBef>
              <a:spcAft>
                <a:spcPts val="0"/>
              </a:spcAft>
              <a:buClr>
                <a:srgbClr val="FFFFFF"/>
              </a:buClr>
              <a:buSzPts val="1500"/>
              <a:buNone/>
            </a:pPr>
            <a:r>
              <a:rPr lang="it-IT" sz="1500" dirty="0">
                <a:solidFill>
                  <a:srgbClr val="FFFFFF"/>
                </a:solidFill>
                <a:latin typeface="+mn-lt"/>
              </a:rPr>
              <a:t>Scopi del presente lavoro:</a:t>
            </a:r>
          </a:p>
          <a:p>
            <a:pPr marL="419100" indent="-285750">
              <a:buClr>
                <a:srgbClr val="FFFFFF"/>
              </a:buClr>
              <a:buSzPts val="1500"/>
            </a:pPr>
            <a:r>
              <a:rPr lang="it-IT" sz="1500" dirty="0">
                <a:solidFill>
                  <a:srgbClr val="FFFFFF"/>
                </a:solidFill>
                <a:latin typeface="+mn-lt"/>
              </a:rPr>
              <a:t>Approfondire e presentare in maniera chiara e ordinata il metodo CCM</a:t>
            </a:r>
          </a:p>
          <a:p>
            <a:pPr marL="419100" indent="-285750">
              <a:buClr>
                <a:srgbClr val="FFFFFF"/>
              </a:buClr>
              <a:buSzPts val="1500"/>
            </a:pPr>
            <a:r>
              <a:rPr lang="it-IT" sz="1500" dirty="0">
                <a:solidFill>
                  <a:srgbClr val="FFFFFF"/>
                </a:solidFill>
                <a:latin typeface="+mn-lt"/>
              </a:rPr>
              <a:t>Analizzare criticamente le tecniche implementative del metodo CCM e proporre soluzioni migliorative</a:t>
            </a:r>
          </a:p>
        </p:txBody>
      </p:sp>
      <p:sp>
        <p:nvSpPr>
          <p:cNvPr id="435" name="Google Shape;435;p42">
            <a:extLst>
              <a:ext uri="{FF2B5EF4-FFF2-40B4-BE49-F238E27FC236}">
                <a16:creationId xmlns:a16="http://schemas.microsoft.com/office/drawing/2014/main" id="{1252508A-9DFB-8C0C-F797-03541722DD3D}"/>
              </a:ext>
            </a:extLst>
          </p:cNvPr>
          <p:cNvSpPr/>
          <p:nvPr/>
        </p:nvSpPr>
        <p:spPr>
          <a:xfrm>
            <a:off x="7040600" y="3923575"/>
            <a:ext cx="2106350" cy="1222450"/>
          </a:xfrm>
          <a:custGeom>
            <a:avLst/>
            <a:gdLst/>
            <a:ahLst/>
            <a:cxnLst/>
            <a:rect l="l" t="t" r="r" b="b"/>
            <a:pathLst>
              <a:path w="84254" h="48898" extrusionOk="0">
                <a:moveTo>
                  <a:pt x="0" y="0"/>
                </a:moveTo>
                <a:lnTo>
                  <a:pt x="50319" y="0"/>
                </a:lnTo>
                <a:lnTo>
                  <a:pt x="84254" y="33935"/>
                </a:lnTo>
                <a:lnTo>
                  <a:pt x="84254" y="48898"/>
                </a:lnTo>
                <a:lnTo>
                  <a:pt x="48798" y="48898"/>
                </a:lnTo>
                <a:close/>
              </a:path>
            </a:pathLst>
          </a:custGeom>
          <a:solidFill>
            <a:schemeClr val="accent3"/>
          </a:solidFill>
          <a:ln>
            <a:noFill/>
          </a:ln>
        </p:spPr>
      </p:sp>
    </p:spTree>
    <p:extLst>
      <p:ext uri="{BB962C8B-B14F-4D97-AF65-F5344CB8AC3E}">
        <p14:creationId xmlns:p14="http://schemas.microsoft.com/office/powerpoint/2010/main" val="25064692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87"/>
        <p:cNvGrpSpPr/>
        <p:nvPr/>
      </p:nvGrpSpPr>
      <p:grpSpPr>
        <a:xfrm>
          <a:off x="0" y="0"/>
          <a:ext cx="0" cy="0"/>
          <a:chOff x="0" y="0"/>
          <a:chExt cx="0" cy="0"/>
        </a:xfrm>
      </p:grpSpPr>
      <p:sp>
        <p:nvSpPr>
          <p:cNvPr id="688" name="Google Shape;688;p68"/>
          <p:cNvSpPr/>
          <p:nvPr/>
        </p:nvSpPr>
        <p:spPr>
          <a:xfrm>
            <a:off x="7040600" y="3923575"/>
            <a:ext cx="2106350" cy="1222450"/>
          </a:xfrm>
          <a:custGeom>
            <a:avLst/>
            <a:gdLst/>
            <a:ahLst/>
            <a:cxnLst/>
            <a:rect l="l" t="t" r="r" b="b"/>
            <a:pathLst>
              <a:path w="84254" h="48898" extrusionOk="0">
                <a:moveTo>
                  <a:pt x="0" y="0"/>
                </a:moveTo>
                <a:lnTo>
                  <a:pt x="50319" y="0"/>
                </a:lnTo>
                <a:lnTo>
                  <a:pt x="84254" y="33935"/>
                </a:lnTo>
                <a:lnTo>
                  <a:pt x="84254" y="48898"/>
                </a:lnTo>
                <a:lnTo>
                  <a:pt x="48798" y="48898"/>
                </a:lnTo>
                <a:close/>
              </a:path>
            </a:pathLst>
          </a:custGeom>
          <a:solidFill>
            <a:schemeClr val="accent3"/>
          </a:solidFill>
          <a:ln>
            <a:noFill/>
          </a:ln>
        </p:spPr>
      </p:sp>
      <p:sp>
        <p:nvSpPr>
          <p:cNvPr id="689" name="Google Shape;689;p68"/>
          <p:cNvSpPr txBox="1">
            <a:spLocks noGrp="1"/>
          </p:cNvSpPr>
          <p:nvPr>
            <p:ph type="title"/>
          </p:nvPr>
        </p:nvSpPr>
        <p:spPr>
          <a:xfrm>
            <a:off x="1212574" y="344500"/>
            <a:ext cx="7931425" cy="4283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kumimoji="0" lang="it-IT" sz="1400" b="0" i="0" u="none" strike="noStrike" kern="0" cap="none" spc="0" normalizeH="0" baseline="0" noProof="0" dirty="0">
                <a:ln>
                  <a:noFill/>
                </a:ln>
                <a:solidFill>
                  <a:srgbClr val="FFFFFF"/>
                </a:solidFill>
                <a:effectLst/>
                <a:uLnTx/>
                <a:uFillTx/>
                <a:latin typeface="Arial"/>
                <a:sym typeface="Montserrat"/>
              </a:rPr>
              <a:t>Il metodo CCM: Filtraggio delle componenti connesse: </a:t>
            </a:r>
            <a:r>
              <a:rPr kumimoji="0" lang="it-IT" sz="1400" b="0" i="0" u="sng" strike="noStrike" kern="0" cap="none" spc="0" normalizeH="0" baseline="0" noProof="0" dirty="0">
                <a:ln>
                  <a:noFill/>
                </a:ln>
                <a:solidFill>
                  <a:srgbClr val="FFFFFF"/>
                </a:solidFill>
                <a:effectLst/>
                <a:uLnTx/>
                <a:uFillTx/>
                <a:latin typeface="Arial"/>
                <a:sym typeface="Montserrat"/>
              </a:rPr>
              <a:t>Addestramento di un classificatore binario</a:t>
            </a:r>
            <a:endParaRPr dirty="0"/>
          </a:p>
        </p:txBody>
      </p:sp>
      <p:sp>
        <p:nvSpPr>
          <p:cNvPr id="690" name="Google Shape;690;p68"/>
          <p:cNvSpPr txBox="1">
            <a:spLocks noGrp="1"/>
          </p:cNvSpPr>
          <p:nvPr>
            <p:ph type="body" idx="1"/>
          </p:nvPr>
        </p:nvSpPr>
        <p:spPr>
          <a:xfrm>
            <a:off x="1212575" y="914600"/>
            <a:ext cx="7888140" cy="638400"/>
          </a:xfrm>
          <a:prstGeom prst="rect">
            <a:avLst/>
          </a:prstGeom>
        </p:spPr>
        <p:txBody>
          <a:bodyPr spcFirstLastPara="1" wrap="square" lIns="91425" tIns="91425" rIns="91425" bIns="91425" anchor="t" anchorCtr="0">
            <a:noAutofit/>
          </a:bodyPr>
          <a:lstStyle/>
          <a:p>
            <a:pPr marL="457200" lvl="0" indent="-323850" algn="l" rtl="0">
              <a:spcBef>
                <a:spcPts val="0"/>
              </a:spcBef>
              <a:spcAft>
                <a:spcPts val="0"/>
              </a:spcAft>
              <a:buSzPts val="1500"/>
              <a:buChar char="●"/>
            </a:pPr>
            <a:r>
              <a:rPr lang="it" sz="1500" dirty="0">
                <a:latin typeface="+mn-lt"/>
              </a:rPr>
              <a:t>Etichettatura delle componenti</a:t>
            </a:r>
            <a:endParaRPr sz="1500" dirty="0">
              <a:latin typeface="+mn-lt"/>
            </a:endParaRPr>
          </a:p>
          <a:p>
            <a:pPr marL="457200" lvl="0" indent="-323850" algn="l" rtl="0">
              <a:spcBef>
                <a:spcPts val="0"/>
              </a:spcBef>
              <a:spcAft>
                <a:spcPts val="0"/>
              </a:spcAft>
              <a:buSzPts val="1500"/>
              <a:buChar char="●"/>
            </a:pPr>
            <a:r>
              <a:rPr lang="it" sz="1500" dirty="0">
                <a:latin typeface="+mn-lt"/>
              </a:rPr>
              <a:t>Tre acquisizioni per utente come dati di training</a:t>
            </a:r>
            <a:endParaRPr sz="1500" dirty="0">
              <a:latin typeface="+mn-lt"/>
            </a:endParaRPr>
          </a:p>
          <a:p>
            <a:pPr marL="0" lvl="0" indent="0" algn="l" rtl="0">
              <a:spcBef>
                <a:spcPts val="1600"/>
              </a:spcBef>
              <a:spcAft>
                <a:spcPts val="1600"/>
              </a:spcAft>
              <a:buNone/>
            </a:pPr>
            <a:endParaRPr sz="1500" dirty="0">
              <a:solidFill>
                <a:srgbClr val="FFFFFF"/>
              </a:solidFill>
            </a:endParaRPr>
          </a:p>
        </p:txBody>
      </p:sp>
      <p:pic>
        <p:nvPicPr>
          <p:cNvPr id="691" name="Google Shape;691;p68"/>
          <p:cNvPicPr preferRelativeResize="0"/>
          <p:nvPr/>
        </p:nvPicPr>
        <p:blipFill>
          <a:blip r:embed="rId3">
            <a:alphaModFix/>
          </a:blip>
          <a:stretch>
            <a:fillRect/>
          </a:stretch>
        </p:blipFill>
        <p:spPr>
          <a:xfrm>
            <a:off x="2190001" y="1694750"/>
            <a:ext cx="5071250" cy="3377401"/>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695"/>
        <p:cNvGrpSpPr/>
        <p:nvPr/>
      </p:nvGrpSpPr>
      <p:grpSpPr>
        <a:xfrm>
          <a:off x="0" y="0"/>
          <a:ext cx="0" cy="0"/>
          <a:chOff x="0" y="0"/>
          <a:chExt cx="0" cy="0"/>
        </a:xfrm>
      </p:grpSpPr>
      <p:sp>
        <p:nvSpPr>
          <p:cNvPr id="696" name="Google Shape;696;p69"/>
          <p:cNvSpPr/>
          <p:nvPr/>
        </p:nvSpPr>
        <p:spPr>
          <a:xfrm>
            <a:off x="7040600" y="3923575"/>
            <a:ext cx="2106350" cy="1222450"/>
          </a:xfrm>
          <a:custGeom>
            <a:avLst/>
            <a:gdLst/>
            <a:ahLst/>
            <a:cxnLst/>
            <a:rect l="l" t="t" r="r" b="b"/>
            <a:pathLst>
              <a:path w="84254" h="48898" extrusionOk="0">
                <a:moveTo>
                  <a:pt x="0" y="0"/>
                </a:moveTo>
                <a:lnTo>
                  <a:pt x="50319" y="0"/>
                </a:lnTo>
                <a:lnTo>
                  <a:pt x="84254" y="33935"/>
                </a:lnTo>
                <a:lnTo>
                  <a:pt x="84254" y="48898"/>
                </a:lnTo>
                <a:lnTo>
                  <a:pt x="48798" y="48898"/>
                </a:lnTo>
                <a:close/>
              </a:path>
            </a:pathLst>
          </a:custGeom>
          <a:solidFill>
            <a:schemeClr val="accent3"/>
          </a:solidFill>
          <a:ln>
            <a:noFill/>
          </a:ln>
        </p:spPr>
      </p:sp>
      <p:sp>
        <p:nvSpPr>
          <p:cNvPr id="697" name="Google Shape;697;p69"/>
          <p:cNvSpPr txBox="1">
            <a:spLocks noGrp="1"/>
          </p:cNvSpPr>
          <p:nvPr>
            <p:ph type="title"/>
          </p:nvPr>
        </p:nvSpPr>
        <p:spPr>
          <a:xfrm>
            <a:off x="1212574" y="344500"/>
            <a:ext cx="7931425" cy="32517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kumimoji="0" lang="it-IT" sz="1400" b="0" i="0" u="none" strike="noStrike" kern="0" cap="none" spc="0" normalizeH="0" baseline="0" noProof="0" dirty="0">
                <a:ln>
                  <a:noFill/>
                </a:ln>
                <a:solidFill>
                  <a:srgbClr val="FFFFFF"/>
                </a:solidFill>
                <a:effectLst/>
                <a:uLnTx/>
                <a:uFillTx/>
                <a:latin typeface="+mj-lt"/>
                <a:sym typeface="Montserrat"/>
              </a:rPr>
              <a:t>Il metodo CCM: Filtraggio delle componenti connesse: </a:t>
            </a:r>
            <a:r>
              <a:rPr kumimoji="0" lang="it-IT" sz="1400" b="0" i="0" u="sng" strike="noStrike" kern="0" cap="none" spc="0" normalizeH="0" baseline="0" noProof="0" dirty="0">
                <a:ln>
                  <a:noFill/>
                </a:ln>
                <a:solidFill>
                  <a:srgbClr val="FFFFFF"/>
                </a:solidFill>
                <a:effectLst/>
                <a:uLnTx/>
                <a:uFillTx/>
                <a:latin typeface="+mj-lt"/>
                <a:sym typeface="Montserrat"/>
              </a:rPr>
              <a:t>Addestramento di un classificatore binario</a:t>
            </a:r>
            <a:endParaRPr dirty="0">
              <a:latin typeface="+mj-lt"/>
            </a:endParaRPr>
          </a:p>
        </p:txBody>
      </p:sp>
      <p:sp>
        <p:nvSpPr>
          <p:cNvPr id="698" name="Google Shape;698;p69"/>
          <p:cNvSpPr txBox="1">
            <a:spLocks noGrp="1"/>
          </p:cNvSpPr>
          <p:nvPr>
            <p:ph type="body" idx="1"/>
          </p:nvPr>
        </p:nvSpPr>
        <p:spPr>
          <a:xfrm>
            <a:off x="1088425" y="1031500"/>
            <a:ext cx="7691975" cy="1120200"/>
          </a:xfrm>
          <a:prstGeom prst="rect">
            <a:avLst/>
          </a:prstGeom>
        </p:spPr>
        <p:txBody>
          <a:bodyPr spcFirstLastPara="1" wrap="square" lIns="91425" tIns="91425" rIns="91425" bIns="91425" anchor="t" anchorCtr="0">
            <a:noAutofit/>
          </a:bodyPr>
          <a:lstStyle/>
          <a:p>
            <a:pPr marL="457200" lvl="0" indent="-323850" algn="l" rtl="0">
              <a:spcBef>
                <a:spcPts val="0"/>
              </a:spcBef>
              <a:spcAft>
                <a:spcPts val="0"/>
              </a:spcAft>
              <a:buSzPts val="1500"/>
              <a:buChar char="●"/>
            </a:pPr>
            <a:r>
              <a:rPr lang="it" sz="1500" dirty="0">
                <a:latin typeface="+mn-lt"/>
              </a:rPr>
              <a:t>Addestramento di un modello di bagging basato su alberi decisionali</a:t>
            </a:r>
            <a:endParaRPr sz="1500" dirty="0">
              <a:latin typeface="+mn-lt"/>
            </a:endParaRPr>
          </a:p>
          <a:p>
            <a:pPr marL="457200" lvl="0" indent="-323850" algn="l" rtl="0">
              <a:spcBef>
                <a:spcPts val="0"/>
              </a:spcBef>
              <a:spcAft>
                <a:spcPts val="0"/>
              </a:spcAft>
              <a:buSzPts val="1500"/>
              <a:buChar char="●"/>
            </a:pPr>
            <a:r>
              <a:rPr lang="it" sz="1500" dirty="0">
                <a:latin typeface="+mn-lt"/>
              </a:rPr>
              <a:t>Tuning automatico degli hyperparametri</a:t>
            </a:r>
            <a:endParaRPr sz="1500" dirty="0">
              <a:latin typeface="+mn-lt"/>
            </a:endParaRPr>
          </a:p>
          <a:p>
            <a:pPr lvl="0" indent="-323850">
              <a:buSzPts val="1500"/>
            </a:pPr>
            <a:r>
              <a:rPr lang="it" sz="1500" dirty="0">
                <a:latin typeface="+mn-lt"/>
              </a:rPr>
              <a:t>80% dei dati usati come training set contro il 20% dei dati usati come test set </a:t>
            </a:r>
            <a:endParaRPr sz="1500" dirty="0">
              <a:latin typeface="+mn-lt"/>
            </a:endParaRPr>
          </a:p>
          <a:p>
            <a:pPr marL="457200" lvl="0" indent="-323850" algn="l" rtl="0">
              <a:spcBef>
                <a:spcPts val="0"/>
              </a:spcBef>
              <a:spcAft>
                <a:spcPts val="0"/>
              </a:spcAft>
              <a:buSzPts val="1500"/>
              <a:buChar char="●"/>
            </a:pPr>
            <a:r>
              <a:rPr lang="it" sz="1500" dirty="0">
                <a:latin typeface="+mn-lt"/>
              </a:rPr>
              <a:t>Calcolo della Confusion Matrix per valutare le performance</a:t>
            </a:r>
            <a:endParaRPr sz="1500" dirty="0">
              <a:latin typeface="+mn-lt"/>
            </a:endParaRPr>
          </a:p>
          <a:p>
            <a:pPr marL="0" lvl="0" indent="0" algn="l" rtl="0">
              <a:spcBef>
                <a:spcPts val="1600"/>
              </a:spcBef>
              <a:spcAft>
                <a:spcPts val="1600"/>
              </a:spcAft>
              <a:buNone/>
            </a:pPr>
            <a:endParaRPr sz="1500" dirty="0">
              <a:solidFill>
                <a:srgbClr val="FFFFFF"/>
              </a:solidFill>
            </a:endParaRPr>
          </a:p>
        </p:txBody>
      </p:sp>
      <p:graphicFrame>
        <p:nvGraphicFramePr>
          <p:cNvPr id="699" name="Google Shape;699;p69"/>
          <p:cNvGraphicFramePr/>
          <p:nvPr/>
        </p:nvGraphicFramePr>
        <p:xfrm>
          <a:off x="6269525" y="2742300"/>
          <a:ext cx="1102275" cy="1124876"/>
        </p:xfrm>
        <a:graphic>
          <a:graphicData uri="http://schemas.openxmlformats.org/drawingml/2006/table">
            <a:tbl>
              <a:tblPr>
                <a:noFill/>
                <a:tableStyleId>{636FD61A-1C94-40C9-BF45-8501CA0F3686}</a:tableStyleId>
              </a:tblPr>
              <a:tblGrid>
                <a:gridCol w="345950">
                  <a:extLst>
                    <a:ext uri="{9D8B030D-6E8A-4147-A177-3AD203B41FA5}">
                      <a16:colId xmlns:a16="http://schemas.microsoft.com/office/drawing/2014/main" val="20000"/>
                    </a:ext>
                  </a:extLst>
                </a:gridCol>
                <a:gridCol w="410375">
                  <a:extLst>
                    <a:ext uri="{9D8B030D-6E8A-4147-A177-3AD203B41FA5}">
                      <a16:colId xmlns:a16="http://schemas.microsoft.com/office/drawing/2014/main" val="20001"/>
                    </a:ext>
                  </a:extLst>
                </a:gridCol>
                <a:gridCol w="345950">
                  <a:extLst>
                    <a:ext uri="{9D8B030D-6E8A-4147-A177-3AD203B41FA5}">
                      <a16:colId xmlns:a16="http://schemas.microsoft.com/office/drawing/2014/main" val="20002"/>
                    </a:ext>
                  </a:extLst>
                </a:gridCol>
              </a:tblGrid>
              <a:tr h="0">
                <a:tc>
                  <a:txBody>
                    <a:bodyPr/>
                    <a:lstStyle/>
                    <a:p>
                      <a:pPr marL="0" lvl="0" indent="0" algn="l" rtl="0">
                        <a:spcBef>
                          <a:spcPts val="0"/>
                        </a:spcBef>
                        <a:spcAft>
                          <a:spcPts val="0"/>
                        </a:spcAft>
                        <a:buNone/>
                      </a:pPr>
                      <a:endParaRPr/>
                    </a:p>
                  </a:txBody>
                  <a:tcPr marL="28575" marR="28575" marT="91425" marB="91425" anchor="b">
                    <a:lnL w="8475" cap="flat" cmpd="sng">
                      <a:solidFill>
                        <a:srgbClr val="3F3F3F"/>
                      </a:solidFill>
                      <a:prstDash val="solid"/>
                      <a:round/>
                      <a:headEnd type="none" w="sm" len="sm"/>
                      <a:tailEnd type="none" w="sm" len="sm"/>
                    </a:lnL>
                    <a:lnR w="8475" cap="flat" cmpd="sng">
                      <a:solidFill>
                        <a:srgbClr val="3F3F3F"/>
                      </a:solidFill>
                      <a:prstDash val="solid"/>
                      <a:round/>
                      <a:headEnd type="none" w="sm" len="sm"/>
                      <a:tailEnd type="none" w="sm" len="sm"/>
                    </a:lnR>
                    <a:lnT w="8475" cap="flat" cmpd="sng">
                      <a:solidFill>
                        <a:srgbClr val="3F3F3F"/>
                      </a:solidFill>
                      <a:prstDash val="solid"/>
                      <a:round/>
                      <a:headEnd type="none" w="sm" len="sm"/>
                      <a:tailEnd type="none" w="sm" len="sm"/>
                    </a:lnT>
                    <a:lnB w="8475" cap="flat" cmpd="sng">
                      <a:solidFill>
                        <a:srgbClr val="3F3F3F"/>
                      </a:solidFill>
                      <a:prstDash val="solid"/>
                      <a:round/>
                      <a:headEnd type="none" w="sm" len="sm"/>
                      <a:tailEnd type="none" w="sm" len="sm"/>
                    </a:lnB>
                    <a:solidFill>
                      <a:srgbClr val="F2F2F2"/>
                    </a:solidFill>
                  </a:tcPr>
                </a:tc>
                <a:tc>
                  <a:txBody>
                    <a:bodyPr/>
                    <a:lstStyle/>
                    <a:p>
                      <a:pPr marL="0" lvl="0" indent="0" algn="l" rtl="0">
                        <a:lnSpc>
                          <a:spcPct val="115000"/>
                        </a:lnSpc>
                        <a:spcBef>
                          <a:spcPts val="0"/>
                        </a:spcBef>
                        <a:spcAft>
                          <a:spcPts val="0"/>
                        </a:spcAft>
                        <a:buNone/>
                      </a:pPr>
                      <a:r>
                        <a:rPr lang="it" sz="1100" b="1">
                          <a:solidFill>
                            <a:srgbClr val="3F3F3F"/>
                          </a:solidFill>
                          <a:latin typeface="Calibri"/>
                          <a:ea typeface="Calibri"/>
                          <a:cs typeface="Calibri"/>
                          <a:sym typeface="Calibri"/>
                        </a:rPr>
                        <a:t>P</a:t>
                      </a:r>
                      <a:endParaRPr sz="1100" b="1">
                        <a:solidFill>
                          <a:srgbClr val="3F3F3F"/>
                        </a:solidFill>
                        <a:latin typeface="Calibri"/>
                        <a:ea typeface="Calibri"/>
                        <a:cs typeface="Calibri"/>
                        <a:sym typeface="Calibri"/>
                      </a:endParaRPr>
                    </a:p>
                  </a:txBody>
                  <a:tcPr marL="28575" marR="28575" marT="91425" marB="91425" anchor="b">
                    <a:lnL w="8475" cap="flat" cmpd="sng">
                      <a:solidFill>
                        <a:srgbClr val="3F3F3F"/>
                      </a:solidFill>
                      <a:prstDash val="solid"/>
                      <a:round/>
                      <a:headEnd type="none" w="sm" len="sm"/>
                      <a:tailEnd type="none" w="sm" len="sm"/>
                    </a:lnL>
                    <a:lnR w="8475" cap="flat" cmpd="sng">
                      <a:solidFill>
                        <a:srgbClr val="3F3F3F"/>
                      </a:solidFill>
                      <a:prstDash val="solid"/>
                      <a:round/>
                      <a:headEnd type="none" w="sm" len="sm"/>
                      <a:tailEnd type="none" w="sm" len="sm"/>
                    </a:lnR>
                    <a:lnT w="8475" cap="flat" cmpd="sng">
                      <a:solidFill>
                        <a:srgbClr val="3F3F3F"/>
                      </a:solidFill>
                      <a:prstDash val="solid"/>
                      <a:round/>
                      <a:headEnd type="none" w="sm" len="sm"/>
                      <a:tailEnd type="none" w="sm" len="sm"/>
                    </a:lnT>
                    <a:lnB w="8475" cap="flat" cmpd="sng">
                      <a:solidFill>
                        <a:srgbClr val="000000"/>
                      </a:solidFill>
                      <a:prstDash val="solid"/>
                      <a:round/>
                      <a:headEnd type="none" w="sm" len="sm"/>
                      <a:tailEnd type="none" w="sm" len="sm"/>
                    </a:lnB>
                    <a:solidFill>
                      <a:srgbClr val="F2F2F2"/>
                    </a:solidFill>
                  </a:tcPr>
                </a:tc>
                <a:tc>
                  <a:txBody>
                    <a:bodyPr/>
                    <a:lstStyle/>
                    <a:p>
                      <a:pPr marL="0" lvl="0" indent="0" algn="l" rtl="0">
                        <a:lnSpc>
                          <a:spcPct val="115000"/>
                        </a:lnSpc>
                        <a:spcBef>
                          <a:spcPts val="0"/>
                        </a:spcBef>
                        <a:spcAft>
                          <a:spcPts val="0"/>
                        </a:spcAft>
                        <a:buNone/>
                      </a:pPr>
                      <a:r>
                        <a:rPr lang="it" sz="1100" b="1">
                          <a:solidFill>
                            <a:srgbClr val="3F3F3F"/>
                          </a:solidFill>
                          <a:latin typeface="Calibri"/>
                          <a:ea typeface="Calibri"/>
                          <a:cs typeface="Calibri"/>
                          <a:sym typeface="Calibri"/>
                        </a:rPr>
                        <a:t>N</a:t>
                      </a:r>
                      <a:endParaRPr sz="1100" b="1">
                        <a:solidFill>
                          <a:srgbClr val="3F3F3F"/>
                        </a:solidFill>
                        <a:latin typeface="Calibri"/>
                        <a:ea typeface="Calibri"/>
                        <a:cs typeface="Calibri"/>
                        <a:sym typeface="Calibri"/>
                      </a:endParaRPr>
                    </a:p>
                  </a:txBody>
                  <a:tcPr marL="28575" marR="28575" marT="91425" marB="91425" anchor="b">
                    <a:lnL w="8475" cap="flat" cmpd="sng">
                      <a:solidFill>
                        <a:srgbClr val="3F3F3F"/>
                      </a:solidFill>
                      <a:prstDash val="solid"/>
                      <a:round/>
                      <a:headEnd type="none" w="sm" len="sm"/>
                      <a:tailEnd type="none" w="sm" len="sm"/>
                    </a:lnL>
                    <a:lnR w="8475" cap="flat" cmpd="sng">
                      <a:solidFill>
                        <a:srgbClr val="3F3F3F"/>
                      </a:solidFill>
                      <a:prstDash val="solid"/>
                      <a:round/>
                      <a:headEnd type="none" w="sm" len="sm"/>
                      <a:tailEnd type="none" w="sm" len="sm"/>
                    </a:lnR>
                    <a:lnT w="8475" cap="flat" cmpd="sng">
                      <a:solidFill>
                        <a:srgbClr val="3F3F3F"/>
                      </a:solidFill>
                      <a:prstDash val="solid"/>
                      <a:round/>
                      <a:headEnd type="none" w="sm" len="sm"/>
                      <a:tailEnd type="none" w="sm" len="sm"/>
                    </a:lnT>
                    <a:lnB w="8475" cap="flat" cmpd="sng">
                      <a:solidFill>
                        <a:srgbClr val="000000"/>
                      </a:solidFill>
                      <a:prstDash val="solid"/>
                      <a:round/>
                      <a:headEnd type="none" w="sm" len="sm"/>
                      <a:tailEnd type="none" w="sm" len="sm"/>
                    </a:lnB>
                    <a:solidFill>
                      <a:srgbClr val="F2F2F2"/>
                    </a:solidFill>
                  </a:tcPr>
                </a:tc>
                <a:extLst>
                  <a:ext uri="{0D108BD9-81ED-4DB2-BD59-A6C34878D82A}">
                    <a16:rowId xmlns:a16="http://schemas.microsoft.com/office/drawing/2014/main" val="10000"/>
                  </a:ext>
                </a:extLst>
              </a:tr>
              <a:tr h="0">
                <a:tc>
                  <a:txBody>
                    <a:bodyPr/>
                    <a:lstStyle/>
                    <a:p>
                      <a:pPr marL="0" lvl="0" indent="0" algn="l" rtl="0">
                        <a:lnSpc>
                          <a:spcPct val="115000"/>
                        </a:lnSpc>
                        <a:spcBef>
                          <a:spcPts val="0"/>
                        </a:spcBef>
                        <a:spcAft>
                          <a:spcPts val="0"/>
                        </a:spcAft>
                        <a:buNone/>
                      </a:pPr>
                      <a:r>
                        <a:rPr lang="it" sz="1100" b="1">
                          <a:solidFill>
                            <a:srgbClr val="3F3F3F"/>
                          </a:solidFill>
                          <a:latin typeface="Calibri"/>
                          <a:ea typeface="Calibri"/>
                          <a:cs typeface="Calibri"/>
                          <a:sym typeface="Calibri"/>
                        </a:rPr>
                        <a:t>P</a:t>
                      </a:r>
                      <a:endParaRPr sz="1100" b="1">
                        <a:solidFill>
                          <a:srgbClr val="3F3F3F"/>
                        </a:solidFill>
                        <a:latin typeface="Calibri"/>
                        <a:ea typeface="Calibri"/>
                        <a:cs typeface="Calibri"/>
                        <a:sym typeface="Calibri"/>
                      </a:endParaRPr>
                    </a:p>
                  </a:txBody>
                  <a:tcPr marL="28575" marR="28575" marT="91425" marB="91425" anchor="b">
                    <a:lnL w="8475" cap="flat" cmpd="sng">
                      <a:solidFill>
                        <a:srgbClr val="3F3F3F"/>
                      </a:solidFill>
                      <a:prstDash val="solid"/>
                      <a:round/>
                      <a:headEnd type="none" w="sm" len="sm"/>
                      <a:tailEnd type="none" w="sm" len="sm"/>
                    </a:lnL>
                    <a:lnR w="8475" cap="flat" cmpd="sng">
                      <a:solidFill>
                        <a:srgbClr val="000000"/>
                      </a:solidFill>
                      <a:prstDash val="solid"/>
                      <a:round/>
                      <a:headEnd type="none" w="sm" len="sm"/>
                      <a:tailEnd type="none" w="sm" len="sm"/>
                    </a:lnR>
                    <a:lnT w="8475" cap="flat" cmpd="sng">
                      <a:solidFill>
                        <a:srgbClr val="3F3F3F"/>
                      </a:solidFill>
                      <a:prstDash val="solid"/>
                      <a:round/>
                      <a:headEnd type="none" w="sm" len="sm"/>
                      <a:tailEnd type="none" w="sm" len="sm"/>
                    </a:lnT>
                    <a:lnB w="8475" cap="flat" cmpd="sng">
                      <a:solidFill>
                        <a:srgbClr val="3F3F3F"/>
                      </a:solidFill>
                      <a:prstDash val="solid"/>
                      <a:round/>
                      <a:headEnd type="none" w="sm" len="sm"/>
                      <a:tailEnd type="none" w="sm" len="sm"/>
                    </a:lnB>
                    <a:solidFill>
                      <a:srgbClr val="F2F2F2"/>
                    </a:solidFill>
                  </a:tcPr>
                </a:tc>
                <a:tc>
                  <a:txBody>
                    <a:bodyPr/>
                    <a:lstStyle/>
                    <a:p>
                      <a:pPr marL="0" lvl="0" indent="0" algn="r" rtl="0">
                        <a:lnSpc>
                          <a:spcPct val="115000"/>
                        </a:lnSpc>
                        <a:spcBef>
                          <a:spcPts val="0"/>
                        </a:spcBef>
                        <a:spcAft>
                          <a:spcPts val="0"/>
                        </a:spcAft>
                        <a:buNone/>
                      </a:pPr>
                      <a:r>
                        <a:rPr lang="it" sz="1100">
                          <a:solidFill>
                            <a:srgbClr val="006100"/>
                          </a:solidFill>
                          <a:latin typeface="Calibri"/>
                          <a:ea typeface="Calibri"/>
                          <a:cs typeface="Calibri"/>
                          <a:sym typeface="Calibri"/>
                        </a:rPr>
                        <a:t>204</a:t>
                      </a:r>
                      <a:endParaRPr sz="1100">
                        <a:solidFill>
                          <a:srgbClr val="006100"/>
                        </a:solidFill>
                        <a:latin typeface="Calibri"/>
                        <a:ea typeface="Calibri"/>
                        <a:cs typeface="Calibri"/>
                        <a:sym typeface="Calibri"/>
                      </a:endParaRPr>
                    </a:p>
                  </a:txBody>
                  <a:tcPr marL="28575" marR="28575" marT="91425" marB="91425" anchor="b">
                    <a:lnL w="8475" cap="flat" cmpd="sng">
                      <a:solidFill>
                        <a:srgbClr val="000000"/>
                      </a:solidFill>
                      <a:prstDash val="solid"/>
                      <a:round/>
                      <a:headEnd type="none" w="sm" len="sm"/>
                      <a:tailEnd type="none" w="sm" len="sm"/>
                    </a:lnL>
                    <a:lnR w="8475" cap="flat" cmpd="sng">
                      <a:solidFill>
                        <a:srgbClr val="000000"/>
                      </a:solidFill>
                      <a:prstDash val="solid"/>
                      <a:round/>
                      <a:headEnd type="none" w="sm" len="sm"/>
                      <a:tailEnd type="none" w="sm" len="sm"/>
                    </a:lnR>
                    <a:lnT w="8475" cap="flat" cmpd="sng">
                      <a:solidFill>
                        <a:srgbClr val="000000"/>
                      </a:solidFill>
                      <a:prstDash val="solid"/>
                      <a:round/>
                      <a:headEnd type="none" w="sm" len="sm"/>
                      <a:tailEnd type="none" w="sm" len="sm"/>
                    </a:lnT>
                    <a:lnB w="8475" cap="flat" cmpd="sng">
                      <a:solidFill>
                        <a:srgbClr val="000000"/>
                      </a:solidFill>
                      <a:prstDash val="solid"/>
                      <a:round/>
                      <a:headEnd type="none" w="sm" len="sm"/>
                      <a:tailEnd type="none" w="sm" len="sm"/>
                    </a:lnB>
                    <a:solidFill>
                      <a:srgbClr val="C6EFCE"/>
                    </a:solidFill>
                  </a:tcPr>
                </a:tc>
                <a:tc>
                  <a:txBody>
                    <a:bodyPr/>
                    <a:lstStyle/>
                    <a:p>
                      <a:pPr marL="0" lvl="0" indent="0" algn="r" rtl="0">
                        <a:lnSpc>
                          <a:spcPct val="115000"/>
                        </a:lnSpc>
                        <a:spcBef>
                          <a:spcPts val="0"/>
                        </a:spcBef>
                        <a:spcAft>
                          <a:spcPts val="0"/>
                        </a:spcAft>
                        <a:buNone/>
                      </a:pPr>
                      <a:r>
                        <a:rPr lang="it" sz="1100">
                          <a:solidFill>
                            <a:srgbClr val="9C0006"/>
                          </a:solidFill>
                          <a:latin typeface="Calibri"/>
                          <a:ea typeface="Calibri"/>
                          <a:cs typeface="Calibri"/>
                          <a:sym typeface="Calibri"/>
                        </a:rPr>
                        <a:t>5</a:t>
                      </a:r>
                      <a:endParaRPr sz="1100">
                        <a:solidFill>
                          <a:srgbClr val="9C0006"/>
                        </a:solidFill>
                        <a:latin typeface="Calibri"/>
                        <a:ea typeface="Calibri"/>
                        <a:cs typeface="Calibri"/>
                        <a:sym typeface="Calibri"/>
                      </a:endParaRPr>
                    </a:p>
                  </a:txBody>
                  <a:tcPr marL="28575" marR="28575" marT="91425" marB="91425" anchor="b">
                    <a:lnL w="8475" cap="flat" cmpd="sng">
                      <a:solidFill>
                        <a:srgbClr val="000000"/>
                      </a:solidFill>
                      <a:prstDash val="solid"/>
                      <a:round/>
                      <a:headEnd type="none" w="sm" len="sm"/>
                      <a:tailEnd type="none" w="sm" len="sm"/>
                    </a:lnL>
                    <a:lnR w="8475" cap="flat" cmpd="sng">
                      <a:solidFill>
                        <a:srgbClr val="000000"/>
                      </a:solidFill>
                      <a:prstDash val="solid"/>
                      <a:round/>
                      <a:headEnd type="none" w="sm" len="sm"/>
                      <a:tailEnd type="none" w="sm" len="sm"/>
                    </a:lnR>
                    <a:lnT w="8475" cap="flat" cmpd="sng">
                      <a:solidFill>
                        <a:srgbClr val="000000"/>
                      </a:solidFill>
                      <a:prstDash val="solid"/>
                      <a:round/>
                      <a:headEnd type="none" w="sm" len="sm"/>
                      <a:tailEnd type="none" w="sm" len="sm"/>
                    </a:lnT>
                    <a:lnB w="8475" cap="flat" cmpd="sng">
                      <a:solidFill>
                        <a:srgbClr val="000000"/>
                      </a:solidFill>
                      <a:prstDash val="solid"/>
                      <a:round/>
                      <a:headEnd type="none" w="sm" len="sm"/>
                      <a:tailEnd type="none" w="sm" len="sm"/>
                    </a:lnB>
                    <a:solidFill>
                      <a:srgbClr val="FFC7CE"/>
                    </a:solidFill>
                  </a:tcPr>
                </a:tc>
                <a:extLst>
                  <a:ext uri="{0D108BD9-81ED-4DB2-BD59-A6C34878D82A}">
                    <a16:rowId xmlns:a16="http://schemas.microsoft.com/office/drawing/2014/main" val="10001"/>
                  </a:ext>
                </a:extLst>
              </a:tr>
              <a:tr h="0">
                <a:tc>
                  <a:txBody>
                    <a:bodyPr/>
                    <a:lstStyle/>
                    <a:p>
                      <a:pPr marL="0" lvl="0" indent="0" algn="l" rtl="0">
                        <a:lnSpc>
                          <a:spcPct val="115000"/>
                        </a:lnSpc>
                        <a:spcBef>
                          <a:spcPts val="0"/>
                        </a:spcBef>
                        <a:spcAft>
                          <a:spcPts val="0"/>
                        </a:spcAft>
                        <a:buNone/>
                      </a:pPr>
                      <a:r>
                        <a:rPr lang="it" sz="1100" b="1">
                          <a:solidFill>
                            <a:srgbClr val="3F3F3F"/>
                          </a:solidFill>
                          <a:latin typeface="Calibri"/>
                          <a:ea typeface="Calibri"/>
                          <a:cs typeface="Calibri"/>
                          <a:sym typeface="Calibri"/>
                        </a:rPr>
                        <a:t>N</a:t>
                      </a:r>
                      <a:endParaRPr sz="1100" b="1">
                        <a:solidFill>
                          <a:srgbClr val="3F3F3F"/>
                        </a:solidFill>
                        <a:latin typeface="Calibri"/>
                        <a:ea typeface="Calibri"/>
                        <a:cs typeface="Calibri"/>
                        <a:sym typeface="Calibri"/>
                      </a:endParaRPr>
                    </a:p>
                  </a:txBody>
                  <a:tcPr marL="28575" marR="28575" marT="91425" marB="91425" anchor="b">
                    <a:lnL w="8475" cap="flat" cmpd="sng">
                      <a:solidFill>
                        <a:srgbClr val="3F3F3F"/>
                      </a:solidFill>
                      <a:prstDash val="solid"/>
                      <a:round/>
                      <a:headEnd type="none" w="sm" len="sm"/>
                      <a:tailEnd type="none" w="sm" len="sm"/>
                    </a:lnL>
                    <a:lnR w="8475" cap="flat" cmpd="sng">
                      <a:solidFill>
                        <a:srgbClr val="000000"/>
                      </a:solidFill>
                      <a:prstDash val="solid"/>
                      <a:round/>
                      <a:headEnd type="none" w="sm" len="sm"/>
                      <a:tailEnd type="none" w="sm" len="sm"/>
                    </a:lnR>
                    <a:lnT w="8475" cap="flat" cmpd="sng">
                      <a:solidFill>
                        <a:srgbClr val="3F3F3F"/>
                      </a:solidFill>
                      <a:prstDash val="solid"/>
                      <a:round/>
                      <a:headEnd type="none" w="sm" len="sm"/>
                      <a:tailEnd type="none" w="sm" len="sm"/>
                    </a:lnT>
                    <a:lnB w="8475" cap="flat" cmpd="sng">
                      <a:solidFill>
                        <a:srgbClr val="3F3F3F"/>
                      </a:solidFill>
                      <a:prstDash val="solid"/>
                      <a:round/>
                      <a:headEnd type="none" w="sm" len="sm"/>
                      <a:tailEnd type="none" w="sm" len="sm"/>
                    </a:lnB>
                    <a:solidFill>
                      <a:srgbClr val="F2F2F2"/>
                    </a:solidFill>
                  </a:tcPr>
                </a:tc>
                <a:tc>
                  <a:txBody>
                    <a:bodyPr/>
                    <a:lstStyle/>
                    <a:p>
                      <a:pPr marL="0" lvl="0" indent="0" algn="r" rtl="0">
                        <a:lnSpc>
                          <a:spcPct val="115000"/>
                        </a:lnSpc>
                        <a:spcBef>
                          <a:spcPts val="0"/>
                        </a:spcBef>
                        <a:spcAft>
                          <a:spcPts val="0"/>
                        </a:spcAft>
                        <a:buNone/>
                      </a:pPr>
                      <a:r>
                        <a:rPr lang="it" sz="1100">
                          <a:solidFill>
                            <a:srgbClr val="9C0006"/>
                          </a:solidFill>
                          <a:latin typeface="Calibri"/>
                          <a:ea typeface="Calibri"/>
                          <a:cs typeface="Calibri"/>
                          <a:sym typeface="Calibri"/>
                        </a:rPr>
                        <a:t>14</a:t>
                      </a:r>
                      <a:endParaRPr sz="1100">
                        <a:solidFill>
                          <a:srgbClr val="9C0006"/>
                        </a:solidFill>
                        <a:latin typeface="Calibri"/>
                        <a:ea typeface="Calibri"/>
                        <a:cs typeface="Calibri"/>
                        <a:sym typeface="Calibri"/>
                      </a:endParaRPr>
                    </a:p>
                  </a:txBody>
                  <a:tcPr marL="28575" marR="28575" marT="91425" marB="91425" anchor="b">
                    <a:lnL w="8475" cap="flat" cmpd="sng">
                      <a:solidFill>
                        <a:srgbClr val="000000"/>
                      </a:solidFill>
                      <a:prstDash val="solid"/>
                      <a:round/>
                      <a:headEnd type="none" w="sm" len="sm"/>
                      <a:tailEnd type="none" w="sm" len="sm"/>
                    </a:lnL>
                    <a:lnR w="8475" cap="flat" cmpd="sng">
                      <a:solidFill>
                        <a:srgbClr val="000000"/>
                      </a:solidFill>
                      <a:prstDash val="solid"/>
                      <a:round/>
                      <a:headEnd type="none" w="sm" len="sm"/>
                      <a:tailEnd type="none" w="sm" len="sm"/>
                    </a:lnR>
                    <a:lnT w="8475" cap="flat" cmpd="sng">
                      <a:solidFill>
                        <a:srgbClr val="000000"/>
                      </a:solidFill>
                      <a:prstDash val="solid"/>
                      <a:round/>
                      <a:headEnd type="none" w="sm" len="sm"/>
                      <a:tailEnd type="none" w="sm" len="sm"/>
                    </a:lnT>
                    <a:lnB w="8475" cap="flat" cmpd="sng">
                      <a:solidFill>
                        <a:srgbClr val="000000"/>
                      </a:solidFill>
                      <a:prstDash val="solid"/>
                      <a:round/>
                      <a:headEnd type="none" w="sm" len="sm"/>
                      <a:tailEnd type="none" w="sm" len="sm"/>
                    </a:lnB>
                    <a:solidFill>
                      <a:srgbClr val="FFC7CE"/>
                    </a:solidFill>
                  </a:tcPr>
                </a:tc>
                <a:tc>
                  <a:txBody>
                    <a:bodyPr/>
                    <a:lstStyle/>
                    <a:p>
                      <a:pPr marL="0" lvl="0" indent="0" algn="r" rtl="0">
                        <a:lnSpc>
                          <a:spcPct val="115000"/>
                        </a:lnSpc>
                        <a:spcBef>
                          <a:spcPts val="0"/>
                        </a:spcBef>
                        <a:spcAft>
                          <a:spcPts val="0"/>
                        </a:spcAft>
                        <a:buNone/>
                      </a:pPr>
                      <a:r>
                        <a:rPr lang="it" sz="1100">
                          <a:solidFill>
                            <a:srgbClr val="006100"/>
                          </a:solidFill>
                          <a:latin typeface="Calibri"/>
                          <a:ea typeface="Calibri"/>
                          <a:cs typeface="Calibri"/>
                          <a:sym typeface="Calibri"/>
                        </a:rPr>
                        <a:t>86</a:t>
                      </a:r>
                      <a:endParaRPr sz="1100">
                        <a:solidFill>
                          <a:srgbClr val="006100"/>
                        </a:solidFill>
                        <a:latin typeface="Calibri"/>
                        <a:ea typeface="Calibri"/>
                        <a:cs typeface="Calibri"/>
                        <a:sym typeface="Calibri"/>
                      </a:endParaRPr>
                    </a:p>
                  </a:txBody>
                  <a:tcPr marL="28575" marR="28575" marT="91425" marB="91425" anchor="b">
                    <a:lnL w="8475" cap="flat" cmpd="sng">
                      <a:solidFill>
                        <a:srgbClr val="000000"/>
                      </a:solidFill>
                      <a:prstDash val="solid"/>
                      <a:round/>
                      <a:headEnd type="none" w="sm" len="sm"/>
                      <a:tailEnd type="none" w="sm" len="sm"/>
                    </a:lnL>
                    <a:lnR w="8475" cap="flat" cmpd="sng">
                      <a:solidFill>
                        <a:srgbClr val="000000"/>
                      </a:solidFill>
                      <a:prstDash val="solid"/>
                      <a:round/>
                      <a:headEnd type="none" w="sm" len="sm"/>
                      <a:tailEnd type="none" w="sm" len="sm"/>
                    </a:lnR>
                    <a:lnT w="8475" cap="flat" cmpd="sng">
                      <a:solidFill>
                        <a:srgbClr val="000000"/>
                      </a:solidFill>
                      <a:prstDash val="solid"/>
                      <a:round/>
                      <a:headEnd type="none" w="sm" len="sm"/>
                      <a:tailEnd type="none" w="sm" len="sm"/>
                    </a:lnT>
                    <a:lnB w="8475" cap="flat" cmpd="sng">
                      <a:solidFill>
                        <a:srgbClr val="000000"/>
                      </a:solidFill>
                      <a:prstDash val="solid"/>
                      <a:round/>
                      <a:headEnd type="none" w="sm" len="sm"/>
                      <a:tailEnd type="none" w="sm" len="sm"/>
                    </a:lnB>
                    <a:solidFill>
                      <a:srgbClr val="C6EFCE"/>
                    </a:solidFill>
                  </a:tcPr>
                </a:tc>
                <a:extLst>
                  <a:ext uri="{0D108BD9-81ED-4DB2-BD59-A6C34878D82A}">
                    <a16:rowId xmlns:a16="http://schemas.microsoft.com/office/drawing/2014/main" val="10002"/>
                  </a:ext>
                </a:extLst>
              </a:tr>
            </a:tbl>
          </a:graphicData>
        </a:graphic>
      </p:graphicFrame>
      <p:graphicFrame>
        <p:nvGraphicFramePr>
          <p:cNvPr id="700" name="Google Shape;700;p69"/>
          <p:cNvGraphicFramePr/>
          <p:nvPr/>
        </p:nvGraphicFramePr>
        <p:xfrm>
          <a:off x="7637400" y="2742300"/>
          <a:ext cx="1143000" cy="1821665"/>
        </p:xfrm>
        <a:graphic>
          <a:graphicData uri="http://schemas.openxmlformats.org/drawingml/2006/table">
            <a:tbl>
              <a:tblPr>
                <a:noFill/>
                <a:tableStyleId>{636FD61A-1C94-40C9-BF45-8501CA0F3686}</a:tableStyleId>
              </a:tblPr>
              <a:tblGrid>
                <a:gridCol w="571500">
                  <a:extLst>
                    <a:ext uri="{9D8B030D-6E8A-4147-A177-3AD203B41FA5}">
                      <a16:colId xmlns:a16="http://schemas.microsoft.com/office/drawing/2014/main" val="20000"/>
                    </a:ext>
                  </a:extLst>
                </a:gridCol>
                <a:gridCol w="571500">
                  <a:extLst>
                    <a:ext uri="{9D8B030D-6E8A-4147-A177-3AD203B41FA5}">
                      <a16:colId xmlns:a16="http://schemas.microsoft.com/office/drawing/2014/main" val="20001"/>
                    </a:ext>
                  </a:extLst>
                </a:gridCol>
              </a:tblGrid>
              <a:tr h="348825">
                <a:tc>
                  <a:txBody>
                    <a:bodyPr/>
                    <a:lstStyle/>
                    <a:p>
                      <a:pPr marL="0" lvl="0" indent="0" algn="ctr" rtl="0">
                        <a:lnSpc>
                          <a:spcPct val="115000"/>
                        </a:lnSpc>
                        <a:spcBef>
                          <a:spcPts val="0"/>
                        </a:spcBef>
                        <a:spcAft>
                          <a:spcPts val="0"/>
                        </a:spcAft>
                        <a:buNone/>
                      </a:pPr>
                      <a:r>
                        <a:rPr lang="it" sz="1100">
                          <a:latin typeface="Calibri"/>
                          <a:ea typeface="Calibri"/>
                          <a:cs typeface="Calibri"/>
                          <a:sym typeface="Calibri"/>
                        </a:rPr>
                        <a:t>TP</a:t>
                      </a:r>
                      <a:endParaRPr sz="1100">
                        <a:latin typeface="Calibri"/>
                        <a:ea typeface="Calibri"/>
                        <a:cs typeface="Calibri"/>
                        <a:sym typeface="Calibri"/>
                      </a:endParaRPr>
                    </a:p>
                  </a:txBody>
                  <a:tcPr marL="28575" marR="28575" marT="91425" marB="91425" anchor="b">
                    <a:lnL w="8475" cap="flat" cmpd="sng">
                      <a:solidFill>
                        <a:srgbClr val="CCCCCC"/>
                      </a:solidFill>
                      <a:prstDash val="solid"/>
                      <a:round/>
                      <a:headEnd type="none" w="sm" len="sm"/>
                      <a:tailEnd type="none" w="sm" len="sm"/>
                    </a:lnL>
                    <a:lnR w="8475" cap="flat" cmpd="sng">
                      <a:solidFill>
                        <a:srgbClr val="CCCCCC"/>
                      </a:solidFill>
                      <a:prstDash val="solid"/>
                      <a:round/>
                      <a:headEnd type="none" w="sm" len="sm"/>
                      <a:tailEnd type="none" w="sm" len="sm"/>
                    </a:lnR>
                    <a:lnT w="8475" cap="flat" cmpd="sng">
                      <a:solidFill>
                        <a:srgbClr val="CCCCCC"/>
                      </a:solidFill>
                      <a:prstDash val="solid"/>
                      <a:round/>
                      <a:headEnd type="none" w="sm" len="sm"/>
                      <a:tailEnd type="none" w="sm" len="sm"/>
                    </a:lnT>
                    <a:lnB w="8475" cap="flat" cmpd="sng">
                      <a:solidFill>
                        <a:srgbClr val="CCCCCC"/>
                      </a:solidFill>
                      <a:prstDash val="solid"/>
                      <a:round/>
                      <a:headEnd type="none" w="sm" len="sm"/>
                      <a:tailEnd type="none" w="sm" len="sm"/>
                    </a:lnB>
                    <a:solidFill>
                      <a:srgbClr val="DEEAF6"/>
                    </a:solidFill>
                  </a:tcPr>
                </a:tc>
                <a:tc>
                  <a:txBody>
                    <a:bodyPr/>
                    <a:lstStyle/>
                    <a:p>
                      <a:pPr marL="0" lvl="0" indent="0" algn="ctr" rtl="0">
                        <a:lnSpc>
                          <a:spcPct val="115000"/>
                        </a:lnSpc>
                        <a:spcBef>
                          <a:spcPts val="0"/>
                        </a:spcBef>
                        <a:spcAft>
                          <a:spcPts val="0"/>
                        </a:spcAft>
                        <a:buNone/>
                      </a:pPr>
                      <a:r>
                        <a:rPr lang="it" sz="1100">
                          <a:latin typeface="Calibri"/>
                          <a:ea typeface="Calibri"/>
                          <a:cs typeface="Calibri"/>
                          <a:sym typeface="Calibri"/>
                        </a:rPr>
                        <a:t>86</a:t>
                      </a:r>
                      <a:endParaRPr sz="1100">
                        <a:latin typeface="Calibri"/>
                        <a:ea typeface="Calibri"/>
                        <a:cs typeface="Calibri"/>
                        <a:sym typeface="Calibri"/>
                      </a:endParaRPr>
                    </a:p>
                  </a:txBody>
                  <a:tcPr marL="28575" marR="28575" marT="91425" marB="91425" anchor="b">
                    <a:lnL w="8475" cap="flat" cmpd="sng">
                      <a:solidFill>
                        <a:srgbClr val="CCCCCC"/>
                      </a:solidFill>
                      <a:prstDash val="solid"/>
                      <a:round/>
                      <a:headEnd type="none" w="sm" len="sm"/>
                      <a:tailEnd type="none" w="sm" len="sm"/>
                    </a:lnL>
                    <a:lnR w="8475" cap="flat" cmpd="sng">
                      <a:solidFill>
                        <a:srgbClr val="CCCCCC"/>
                      </a:solidFill>
                      <a:prstDash val="solid"/>
                      <a:round/>
                      <a:headEnd type="none" w="sm" len="sm"/>
                      <a:tailEnd type="none" w="sm" len="sm"/>
                    </a:lnR>
                    <a:lnT w="8475" cap="flat" cmpd="sng">
                      <a:solidFill>
                        <a:srgbClr val="CCCCCC"/>
                      </a:solidFill>
                      <a:prstDash val="solid"/>
                      <a:round/>
                      <a:headEnd type="none" w="sm" len="sm"/>
                      <a:tailEnd type="none" w="sm" len="sm"/>
                    </a:lnT>
                    <a:lnB w="8475" cap="flat" cmpd="sng">
                      <a:solidFill>
                        <a:srgbClr val="CCCCCC"/>
                      </a:solidFill>
                      <a:prstDash val="solid"/>
                      <a:round/>
                      <a:headEnd type="none" w="sm" len="sm"/>
                      <a:tailEnd type="none" w="sm" len="sm"/>
                    </a:lnB>
                    <a:solidFill>
                      <a:srgbClr val="DEEAF6"/>
                    </a:solidFill>
                  </a:tcPr>
                </a:tc>
                <a:extLst>
                  <a:ext uri="{0D108BD9-81ED-4DB2-BD59-A6C34878D82A}">
                    <a16:rowId xmlns:a16="http://schemas.microsoft.com/office/drawing/2014/main" val="10000"/>
                  </a:ext>
                </a:extLst>
              </a:tr>
              <a:tr h="348825">
                <a:tc>
                  <a:txBody>
                    <a:bodyPr/>
                    <a:lstStyle/>
                    <a:p>
                      <a:pPr marL="0" lvl="0" indent="0" algn="ctr" rtl="0">
                        <a:lnSpc>
                          <a:spcPct val="115000"/>
                        </a:lnSpc>
                        <a:spcBef>
                          <a:spcPts val="0"/>
                        </a:spcBef>
                        <a:spcAft>
                          <a:spcPts val="0"/>
                        </a:spcAft>
                        <a:buNone/>
                      </a:pPr>
                      <a:r>
                        <a:rPr lang="it" sz="1100">
                          <a:latin typeface="Calibri"/>
                          <a:ea typeface="Calibri"/>
                          <a:cs typeface="Calibri"/>
                          <a:sym typeface="Calibri"/>
                        </a:rPr>
                        <a:t>TN</a:t>
                      </a:r>
                      <a:endParaRPr sz="1100">
                        <a:latin typeface="Calibri"/>
                        <a:ea typeface="Calibri"/>
                        <a:cs typeface="Calibri"/>
                        <a:sym typeface="Calibri"/>
                      </a:endParaRPr>
                    </a:p>
                  </a:txBody>
                  <a:tcPr marL="28575" marR="28575" marT="91425" marB="91425" anchor="b">
                    <a:lnL w="8475" cap="flat" cmpd="sng">
                      <a:solidFill>
                        <a:srgbClr val="CCCCCC"/>
                      </a:solidFill>
                      <a:prstDash val="solid"/>
                      <a:round/>
                      <a:headEnd type="none" w="sm" len="sm"/>
                      <a:tailEnd type="none" w="sm" len="sm"/>
                    </a:lnL>
                    <a:lnR w="8475" cap="flat" cmpd="sng">
                      <a:solidFill>
                        <a:srgbClr val="CCCCCC"/>
                      </a:solidFill>
                      <a:prstDash val="solid"/>
                      <a:round/>
                      <a:headEnd type="none" w="sm" len="sm"/>
                      <a:tailEnd type="none" w="sm" len="sm"/>
                    </a:lnR>
                    <a:lnT w="8475" cap="flat" cmpd="sng">
                      <a:solidFill>
                        <a:srgbClr val="CCCCCC"/>
                      </a:solidFill>
                      <a:prstDash val="solid"/>
                      <a:round/>
                      <a:headEnd type="none" w="sm" len="sm"/>
                      <a:tailEnd type="none" w="sm" len="sm"/>
                    </a:lnT>
                    <a:lnB w="8475" cap="flat" cmpd="sng">
                      <a:solidFill>
                        <a:srgbClr val="CCCCCC"/>
                      </a:solidFill>
                      <a:prstDash val="solid"/>
                      <a:round/>
                      <a:headEnd type="none" w="sm" len="sm"/>
                      <a:tailEnd type="none" w="sm" len="sm"/>
                    </a:lnB>
                    <a:solidFill>
                      <a:srgbClr val="BDD6EE"/>
                    </a:solidFill>
                  </a:tcPr>
                </a:tc>
                <a:tc>
                  <a:txBody>
                    <a:bodyPr/>
                    <a:lstStyle/>
                    <a:p>
                      <a:pPr marL="0" lvl="0" indent="0" algn="ctr" rtl="0">
                        <a:lnSpc>
                          <a:spcPct val="115000"/>
                        </a:lnSpc>
                        <a:spcBef>
                          <a:spcPts val="0"/>
                        </a:spcBef>
                        <a:spcAft>
                          <a:spcPts val="0"/>
                        </a:spcAft>
                        <a:buNone/>
                      </a:pPr>
                      <a:r>
                        <a:rPr lang="it" sz="1100">
                          <a:latin typeface="Calibri"/>
                          <a:ea typeface="Calibri"/>
                          <a:cs typeface="Calibri"/>
                          <a:sym typeface="Calibri"/>
                        </a:rPr>
                        <a:t>204</a:t>
                      </a:r>
                      <a:endParaRPr sz="1100">
                        <a:latin typeface="Calibri"/>
                        <a:ea typeface="Calibri"/>
                        <a:cs typeface="Calibri"/>
                        <a:sym typeface="Calibri"/>
                      </a:endParaRPr>
                    </a:p>
                  </a:txBody>
                  <a:tcPr marL="28575" marR="28575" marT="91425" marB="91425" anchor="b">
                    <a:lnL w="8475" cap="flat" cmpd="sng">
                      <a:solidFill>
                        <a:srgbClr val="CCCCCC"/>
                      </a:solidFill>
                      <a:prstDash val="solid"/>
                      <a:round/>
                      <a:headEnd type="none" w="sm" len="sm"/>
                      <a:tailEnd type="none" w="sm" len="sm"/>
                    </a:lnL>
                    <a:lnR w="8475" cap="flat" cmpd="sng">
                      <a:solidFill>
                        <a:srgbClr val="CCCCCC"/>
                      </a:solidFill>
                      <a:prstDash val="solid"/>
                      <a:round/>
                      <a:headEnd type="none" w="sm" len="sm"/>
                      <a:tailEnd type="none" w="sm" len="sm"/>
                    </a:lnR>
                    <a:lnT w="8475" cap="flat" cmpd="sng">
                      <a:solidFill>
                        <a:srgbClr val="CCCCCC"/>
                      </a:solidFill>
                      <a:prstDash val="solid"/>
                      <a:round/>
                      <a:headEnd type="none" w="sm" len="sm"/>
                      <a:tailEnd type="none" w="sm" len="sm"/>
                    </a:lnT>
                    <a:lnB w="8475" cap="flat" cmpd="sng">
                      <a:solidFill>
                        <a:srgbClr val="CCCCCC"/>
                      </a:solidFill>
                      <a:prstDash val="solid"/>
                      <a:round/>
                      <a:headEnd type="none" w="sm" len="sm"/>
                      <a:tailEnd type="none" w="sm" len="sm"/>
                    </a:lnB>
                    <a:solidFill>
                      <a:srgbClr val="BDD6EE"/>
                    </a:solidFill>
                  </a:tcPr>
                </a:tc>
                <a:extLst>
                  <a:ext uri="{0D108BD9-81ED-4DB2-BD59-A6C34878D82A}">
                    <a16:rowId xmlns:a16="http://schemas.microsoft.com/office/drawing/2014/main" val="10001"/>
                  </a:ext>
                </a:extLst>
              </a:tr>
              <a:tr h="348825">
                <a:tc>
                  <a:txBody>
                    <a:bodyPr/>
                    <a:lstStyle/>
                    <a:p>
                      <a:pPr marL="0" lvl="0" indent="0" algn="ctr" rtl="0">
                        <a:lnSpc>
                          <a:spcPct val="115000"/>
                        </a:lnSpc>
                        <a:spcBef>
                          <a:spcPts val="0"/>
                        </a:spcBef>
                        <a:spcAft>
                          <a:spcPts val="0"/>
                        </a:spcAft>
                        <a:buNone/>
                      </a:pPr>
                      <a:r>
                        <a:rPr lang="it" sz="1100">
                          <a:latin typeface="Calibri"/>
                          <a:ea typeface="Calibri"/>
                          <a:cs typeface="Calibri"/>
                          <a:sym typeface="Calibri"/>
                        </a:rPr>
                        <a:t>FP</a:t>
                      </a:r>
                      <a:endParaRPr sz="1100">
                        <a:latin typeface="Calibri"/>
                        <a:ea typeface="Calibri"/>
                        <a:cs typeface="Calibri"/>
                        <a:sym typeface="Calibri"/>
                      </a:endParaRPr>
                    </a:p>
                  </a:txBody>
                  <a:tcPr marL="28575" marR="28575" marT="91425" marB="91425" anchor="b">
                    <a:lnL w="8475" cap="flat" cmpd="sng">
                      <a:solidFill>
                        <a:srgbClr val="CCCCCC"/>
                      </a:solidFill>
                      <a:prstDash val="solid"/>
                      <a:round/>
                      <a:headEnd type="none" w="sm" len="sm"/>
                      <a:tailEnd type="none" w="sm" len="sm"/>
                    </a:lnL>
                    <a:lnR w="8475" cap="flat" cmpd="sng">
                      <a:solidFill>
                        <a:srgbClr val="CCCCCC"/>
                      </a:solidFill>
                      <a:prstDash val="solid"/>
                      <a:round/>
                      <a:headEnd type="none" w="sm" len="sm"/>
                      <a:tailEnd type="none" w="sm" len="sm"/>
                    </a:lnR>
                    <a:lnT w="8475" cap="flat" cmpd="sng">
                      <a:solidFill>
                        <a:srgbClr val="CCCCCC"/>
                      </a:solidFill>
                      <a:prstDash val="solid"/>
                      <a:round/>
                      <a:headEnd type="none" w="sm" len="sm"/>
                      <a:tailEnd type="none" w="sm" len="sm"/>
                    </a:lnT>
                    <a:lnB w="8475" cap="flat" cmpd="sng">
                      <a:solidFill>
                        <a:srgbClr val="CCCCCC"/>
                      </a:solidFill>
                      <a:prstDash val="solid"/>
                      <a:round/>
                      <a:headEnd type="none" w="sm" len="sm"/>
                      <a:tailEnd type="none" w="sm" len="sm"/>
                    </a:lnB>
                    <a:solidFill>
                      <a:srgbClr val="DEEAF6"/>
                    </a:solidFill>
                  </a:tcPr>
                </a:tc>
                <a:tc>
                  <a:txBody>
                    <a:bodyPr/>
                    <a:lstStyle/>
                    <a:p>
                      <a:pPr marL="0" lvl="0" indent="0" algn="ctr" rtl="0">
                        <a:lnSpc>
                          <a:spcPct val="115000"/>
                        </a:lnSpc>
                        <a:spcBef>
                          <a:spcPts val="0"/>
                        </a:spcBef>
                        <a:spcAft>
                          <a:spcPts val="0"/>
                        </a:spcAft>
                        <a:buNone/>
                      </a:pPr>
                      <a:r>
                        <a:rPr lang="it" sz="1100">
                          <a:latin typeface="Calibri"/>
                          <a:ea typeface="Calibri"/>
                          <a:cs typeface="Calibri"/>
                          <a:sym typeface="Calibri"/>
                        </a:rPr>
                        <a:t>14</a:t>
                      </a:r>
                      <a:endParaRPr sz="1100">
                        <a:latin typeface="Calibri"/>
                        <a:ea typeface="Calibri"/>
                        <a:cs typeface="Calibri"/>
                        <a:sym typeface="Calibri"/>
                      </a:endParaRPr>
                    </a:p>
                  </a:txBody>
                  <a:tcPr marL="28575" marR="28575" marT="91425" marB="91425" anchor="b">
                    <a:lnL w="8475" cap="flat" cmpd="sng">
                      <a:solidFill>
                        <a:srgbClr val="CCCCCC"/>
                      </a:solidFill>
                      <a:prstDash val="solid"/>
                      <a:round/>
                      <a:headEnd type="none" w="sm" len="sm"/>
                      <a:tailEnd type="none" w="sm" len="sm"/>
                    </a:lnL>
                    <a:lnR w="8475" cap="flat" cmpd="sng">
                      <a:solidFill>
                        <a:srgbClr val="CCCCCC"/>
                      </a:solidFill>
                      <a:prstDash val="solid"/>
                      <a:round/>
                      <a:headEnd type="none" w="sm" len="sm"/>
                      <a:tailEnd type="none" w="sm" len="sm"/>
                    </a:lnR>
                    <a:lnT w="8475" cap="flat" cmpd="sng">
                      <a:solidFill>
                        <a:srgbClr val="CCCCCC"/>
                      </a:solidFill>
                      <a:prstDash val="solid"/>
                      <a:round/>
                      <a:headEnd type="none" w="sm" len="sm"/>
                      <a:tailEnd type="none" w="sm" len="sm"/>
                    </a:lnT>
                    <a:lnB w="8475" cap="flat" cmpd="sng">
                      <a:solidFill>
                        <a:srgbClr val="CCCCCC"/>
                      </a:solidFill>
                      <a:prstDash val="solid"/>
                      <a:round/>
                      <a:headEnd type="none" w="sm" len="sm"/>
                      <a:tailEnd type="none" w="sm" len="sm"/>
                    </a:lnB>
                    <a:solidFill>
                      <a:srgbClr val="DEEAF6"/>
                    </a:solidFill>
                  </a:tcPr>
                </a:tc>
                <a:extLst>
                  <a:ext uri="{0D108BD9-81ED-4DB2-BD59-A6C34878D82A}">
                    <a16:rowId xmlns:a16="http://schemas.microsoft.com/office/drawing/2014/main" val="10002"/>
                  </a:ext>
                </a:extLst>
              </a:tr>
              <a:tr h="348825">
                <a:tc>
                  <a:txBody>
                    <a:bodyPr/>
                    <a:lstStyle/>
                    <a:p>
                      <a:pPr marL="0" lvl="0" indent="0" algn="ctr" rtl="0">
                        <a:lnSpc>
                          <a:spcPct val="115000"/>
                        </a:lnSpc>
                        <a:spcBef>
                          <a:spcPts val="0"/>
                        </a:spcBef>
                        <a:spcAft>
                          <a:spcPts val="0"/>
                        </a:spcAft>
                        <a:buNone/>
                      </a:pPr>
                      <a:r>
                        <a:rPr lang="it" sz="1100">
                          <a:latin typeface="Calibri"/>
                          <a:ea typeface="Calibri"/>
                          <a:cs typeface="Calibri"/>
                          <a:sym typeface="Calibri"/>
                        </a:rPr>
                        <a:t>FN</a:t>
                      </a:r>
                      <a:endParaRPr sz="1100">
                        <a:latin typeface="Calibri"/>
                        <a:ea typeface="Calibri"/>
                        <a:cs typeface="Calibri"/>
                        <a:sym typeface="Calibri"/>
                      </a:endParaRPr>
                    </a:p>
                  </a:txBody>
                  <a:tcPr marL="28575" marR="28575" marT="91425" marB="91425" anchor="b">
                    <a:lnL w="8475" cap="flat" cmpd="sng">
                      <a:solidFill>
                        <a:srgbClr val="CCCCCC"/>
                      </a:solidFill>
                      <a:prstDash val="solid"/>
                      <a:round/>
                      <a:headEnd type="none" w="sm" len="sm"/>
                      <a:tailEnd type="none" w="sm" len="sm"/>
                    </a:lnL>
                    <a:lnR w="8475" cap="flat" cmpd="sng">
                      <a:solidFill>
                        <a:srgbClr val="CCCCCC"/>
                      </a:solidFill>
                      <a:prstDash val="solid"/>
                      <a:round/>
                      <a:headEnd type="none" w="sm" len="sm"/>
                      <a:tailEnd type="none" w="sm" len="sm"/>
                    </a:lnR>
                    <a:lnT w="8475" cap="flat" cmpd="sng">
                      <a:solidFill>
                        <a:srgbClr val="CCCCCC"/>
                      </a:solidFill>
                      <a:prstDash val="solid"/>
                      <a:round/>
                      <a:headEnd type="none" w="sm" len="sm"/>
                      <a:tailEnd type="none" w="sm" len="sm"/>
                    </a:lnT>
                    <a:lnB w="8475" cap="flat" cmpd="sng">
                      <a:solidFill>
                        <a:srgbClr val="CCCCCC"/>
                      </a:solidFill>
                      <a:prstDash val="solid"/>
                      <a:round/>
                      <a:headEnd type="none" w="sm" len="sm"/>
                      <a:tailEnd type="none" w="sm" len="sm"/>
                    </a:lnB>
                    <a:solidFill>
                      <a:srgbClr val="BDD6EE"/>
                    </a:solidFill>
                  </a:tcPr>
                </a:tc>
                <a:tc>
                  <a:txBody>
                    <a:bodyPr/>
                    <a:lstStyle/>
                    <a:p>
                      <a:pPr marL="0" lvl="0" indent="0" algn="ctr" rtl="0">
                        <a:lnSpc>
                          <a:spcPct val="115000"/>
                        </a:lnSpc>
                        <a:spcBef>
                          <a:spcPts val="0"/>
                        </a:spcBef>
                        <a:spcAft>
                          <a:spcPts val="0"/>
                        </a:spcAft>
                        <a:buNone/>
                      </a:pPr>
                      <a:r>
                        <a:rPr lang="it" sz="1100">
                          <a:latin typeface="Calibri"/>
                          <a:ea typeface="Calibri"/>
                          <a:cs typeface="Calibri"/>
                          <a:sym typeface="Calibri"/>
                        </a:rPr>
                        <a:t>5</a:t>
                      </a:r>
                      <a:endParaRPr sz="1100">
                        <a:latin typeface="Calibri"/>
                        <a:ea typeface="Calibri"/>
                        <a:cs typeface="Calibri"/>
                        <a:sym typeface="Calibri"/>
                      </a:endParaRPr>
                    </a:p>
                  </a:txBody>
                  <a:tcPr marL="28575" marR="28575" marT="91425" marB="91425" anchor="b">
                    <a:lnL w="8475" cap="flat" cmpd="sng">
                      <a:solidFill>
                        <a:srgbClr val="CCCCCC"/>
                      </a:solidFill>
                      <a:prstDash val="solid"/>
                      <a:round/>
                      <a:headEnd type="none" w="sm" len="sm"/>
                      <a:tailEnd type="none" w="sm" len="sm"/>
                    </a:lnL>
                    <a:lnR w="8475" cap="flat" cmpd="sng">
                      <a:solidFill>
                        <a:srgbClr val="CCCCCC"/>
                      </a:solidFill>
                      <a:prstDash val="solid"/>
                      <a:round/>
                      <a:headEnd type="none" w="sm" len="sm"/>
                      <a:tailEnd type="none" w="sm" len="sm"/>
                    </a:lnR>
                    <a:lnT w="8475" cap="flat" cmpd="sng">
                      <a:solidFill>
                        <a:srgbClr val="CCCCCC"/>
                      </a:solidFill>
                      <a:prstDash val="solid"/>
                      <a:round/>
                      <a:headEnd type="none" w="sm" len="sm"/>
                      <a:tailEnd type="none" w="sm" len="sm"/>
                    </a:lnT>
                    <a:lnB w="8475" cap="flat" cmpd="sng">
                      <a:solidFill>
                        <a:srgbClr val="CCCCCC"/>
                      </a:solidFill>
                      <a:prstDash val="solid"/>
                      <a:round/>
                      <a:headEnd type="none" w="sm" len="sm"/>
                      <a:tailEnd type="none" w="sm" len="sm"/>
                    </a:lnB>
                    <a:solidFill>
                      <a:srgbClr val="BDD6EE"/>
                    </a:solidFill>
                  </a:tcPr>
                </a:tc>
                <a:extLst>
                  <a:ext uri="{0D108BD9-81ED-4DB2-BD59-A6C34878D82A}">
                    <a16:rowId xmlns:a16="http://schemas.microsoft.com/office/drawing/2014/main" val="10003"/>
                  </a:ext>
                </a:extLst>
              </a:tr>
              <a:tr h="348825">
                <a:tc>
                  <a:txBody>
                    <a:bodyPr/>
                    <a:lstStyle/>
                    <a:p>
                      <a:pPr marL="0" lvl="0" indent="0" algn="ctr" rtl="0">
                        <a:lnSpc>
                          <a:spcPct val="115000"/>
                        </a:lnSpc>
                        <a:spcBef>
                          <a:spcPts val="0"/>
                        </a:spcBef>
                        <a:spcAft>
                          <a:spcPts val="0"/>
                        </a:spcAft>
                        <a:buNone/>
                      </a:pPr>
                      <a:r>
                        <a:rPr lang="it" sz="1100">
                          <a:latin typeface="Calibri"/>
                          <a:ea typeface="Calibri"/>
                          <a:cs typeface="Calibri"/>
                          <a:sym typeface="Calibri"/>
                        </a:rPr>
                        <a:t>Accuracy</a:t>
                      </a:r>
                      <a:endParaRPr sz="1100">
                        <a:latin typeface="Calibri"/>
                        <a:ea typeface="Calibri"/>
                        <a:cs typeface="Calibri"/>
                        <a:sym typeface="Calibri"/>
                      </a:endParaRPr>
                    </a:p>
                  </a:txBody>
                  <a:tcPr marL="28575" marR="28575" marT="91425" marB="91425" anchor="b">
                    <a:lnL w="8475" cap="flat" cmpd="sng">
                      <a:solidFill>
                        <a:srgbClr val="CCCCCC"/>
                      </a:solidFill>
                      <a:prstDash val="solid"/>
                      <a:round/>
                      <a:headEnd type="none" w="sm" len="sm"/>
                      <a:tailEnd type="none" w="sm" len="sm"/>
                    </a:lnL>
                    <a:lnR w="8475" cap="flat" cmpd="sng">
                      <a:solidFill>
                        <a:srgbClr val="CCCCCC"/>
                      </a:solidFill>
                      <a:prstDash val="solid"/>
                      <a:round/>
                      <a:headEnd type="none" w="sm" len="sm"/>
                      <a:tailEnd type="none" w="sm" len="sm"/>
                    </a:lnR>
                    <a:lnT w="8475" cap="flat" cmpd="sng">
                      <a:solidFill>
                        <a:srgbClr val="CCCCCC"/>
                      </a:solidFill>
                      <a:prstDash val="solid"/>
                      <a:round/>
                      <a:headEnd type="none" w="sm" len="sm"/>
                      <a:tailEnd type="none" w="sm" len="sm"/>
                    </a:lnT>
                    <a:lnB w="8475" cap="flat" cmpd="sng">
                      <a:solidFill>
                        <a:srgbClr val="CCCCCC"/>
                      </a:solidFill>
                      <a:prstDash val="solid"/>
                      <a:round/>
                      <a:headEnd type="none" w="sm" len="sm"/>
                      <a:tailEnd type="none" w="sm" len="sm"/>
                    </a:lnB>
                    <a:solidFill>
                      <a:srgbClr val="DEEAF6"/>
                    </a:solidFill>
                  </a:tcPr>
                </a:tc>
                <a:tc>
                  <a:txBody>
                    <a:bodyPr/>
                    <a:lstStyle/>
                    <a:p>
                      <a:pPr marL="0" lvl="0" indent="0" algn="ctr" rtl="0">
                        <a:lnSpc>
                          <a:spcPct val="115000"/>
                        </a:lnSpc>
                        <a:spcBef>
                          <a:spcPts val="0"/>
                        </a:spcBef>
                        <a:spcAft>
                          <a:spcPts val="0"/>
                        </a:spcAft>
                        <a:buNone/>
                      </a:pPr>
                      <a:r>
                        <a:rPr lang="it" sz="1100">
                          <a:latin typeface="Calibri"/>
                          <a:ea typeface="Calibri"/>
                          <a:cs typeface="Calibri"/>
                          <a:sym typeface="Calibri"/>
                        </a:rPr>
                        <a:t>93,85%</a:t>
                      </a:r>
                      <a:endParaRPr sz="1100">
                        <a:latin typeface="Calibri"/>
                        <a:ea typeface="Calibri"/>
                        <a:cs typeface="Calibri"/>
                        <a:sym typeface="Calibri"/>
                      </a:endParaRPr>
                    </a:p>
                  </a:txBody>
                  <a:tcPr marL="28575" marR="28575" marT="91425" marB="91425" anchor="b">
                    <a:lnL w="8475" cap="flat" cmpd="sng">
                      <a:solidFill>
                        <a:srgbClr val="CCCCCC"/>
                      </a:solidFill>
                      <a:prstDash val="solid"/>
                      <a:round/>
                      <a:headEnd type="none" w="sm" len="sm"/>
                      <a:tailEnd type="none" w="sm" len="sm"/>
                    </a:lnL>
                    <a:lnR w="8475" cap="flat" cmpd="sng">
                      <a:solidFill>
                        <a:srgbClr val="CCCCCC"/>
                      </a:solidFill>
                      <a:prstDash val="solid"/>
                      <a:round/>
                      <a:headEnd type="none" w="sm" len="sm"/>
                      <a:tailEnd type="none" w="sm" len="sm"/>
                    </a:lnR>
                    <a:lnT w="8475" cap="flat" cmpd="sng">
                      <a:solidFill>
                        <a:srgbClr val="CCCCCC"/>
                      </a:solidFill>
                      <a:prstDash val="solid"/>
                      <a:round/>
                      <a:headEnd type="none" w="sm" len="sm"/>
                      <a:tailEnd type="none" w="sm" len="sm"/>
                    </a:lnT>
                    <a:lnB w="8475" cap="flat" cmpd="sng">
                      <a:solidFill>
                        <a:srgbClr val="CCCCCC"/>
                      </a:solidFill>
                      <a:prstDash val="solid"/>
                      <a:round/>
                      <a:headEnd type="none" w="sm" len="sm"/>
                      <a:tailEnd type="none" w="sm" len="sm"/>
                    </a:lnB>
                    <a:solidFill>
                      <a:srgbClr val="DEEAF6"/>
                    </a:solidFill>
                  </a:tcPr>
                </a:tc>
                <a:extLst>
                  <a:ext uri="{0D108BD9-81ED-4DB2-BD59-A6C34878D82A}">
                    <a16:rowId xmlns:a16="http://schemas.microsoft.com/office/drawing/2014/main" val="10004"/>
                  </a:ext>
                </a:extLst>
              </a:tr>
            </a:tbl>
          </a:graphicData>
        </a:graphic>
      </p:graphicFrame>
      <p:pic>
        <p:nvPicPr>
          <p:cNvPr id="701" name="Google Shape;701;p69"/>
          <p:cNvPicPr preferRelativeResize="0"/>
          <p:nvPr/>
        </p:nvPicPr>
        <p:blipFill>
          <a:blip r:embed="rId3">
            <a:alphaModFix/>
          </a:blip>
          <a:stretch>
            <a:fillRect/>
          </a:stretch>
        </p:blipFill>
        <p:spPr>
          <a:xfrm>
            <a:off x="124100" y="2666100"/>
            <a:ext cx="5824026" cy="2439948"/>
          </a:xfrm>
          <a:prstGeom prst="rect">
            <a:avLst/>
          </a:prstGeom>
          <a:noFill/>
          <a:ln>
            <a:noFill/>
          </a:ln>
        </p:spPr>
      </p:pic>
      <p:sp>
        <p:nvSpPr>
          <p:cNvPr id="702" name="Google Shape;702;p69"/>
          <p:cNvSpPr/>
          <p:nvPr/>
        </p:nvSpPr>
        <p:spPr>
          <a:xfrm>
            <a:off x="1934350" y="2295138"/>
            <a:ext cx="1640950" cy="325199"/>
          </a:xfrm>
          <a:prstGeom prst="rect">
            <a:avLst/>
          </a:prstGeom>
        </p:spPr>
        <p:txBody>
          <a:bodyPr>
            <a:prstTxWarp prst="textPlain">
              <a:avLst/>
            </a:prstTxWarp>
          </a:bodyPr>
          <a:lstStyle/>
          <a:p>
            <a:pPr lvl="0" algn="ctr"/>
            <a:r>
              <a:rPr b="0" i="0" dirty="0">
                <a:ln w="9525" cap="flat" cmpd="sng">
                  <a:solidFill>
                    <a:schemeClr val="dk2"/>
                  </a:solidFill>
                  <a:prstDash val="solid"/>
                  <a:round/>
                  <a:headEnd type="none" w="sm" len="sm"/>
                  <a:tailEnd type="none" w="sm" len="sm"/>
                </a:ln>
                <a:solidFill>
                  <a:schemeClr val="lt2"/>
                </a:solidFill>
                <a:latin typeface="Arial"/>
              </a:rPr>
              <a:t>Dataset</a:t>
            </a:r>
          </a:p>
        </p:txBody>
      </p:sp>
      <p:sp>
        <p:nvSpPr>
          <p:cNvPr id="703" name="Google Shape;703;p69"/>
          <p:cNvSpPr/>
          <p:nvPr/>
        </p:nvSpPr>
        <p:spPr>
          <a:xfrm>
            <a:off x="6345725" y="2295150"/>
            <a:ext cx="2212548" cy="325174"/>
          </a:xfrm>
          <a:prstGeom prst="rect">
            <a:avLst/>
          </a:prstGeom>
        </p:spPr>
        <p:txBody>
          <a:bodyPr>
            <a:prstTxWarp prst="textPlain">
              <a:avLst/>
            </a:prstTxWarp>
          </a:bodyPr>
          <a:lstStyle/>
          <a:p>
            <a:pPr lvl="0" algn="ctr"/>
            <a:r>
              <a:rPr b="0" i="0">
                <a:ln w="9525" cap="flat" cmpd="sng">
                  <a:solidFill>
                    <a:schemeClr val="dk2"/>
                  </a:solidFill>
                  <a:prstDash val="solid"/>
                  <a:round/>
                  <a:headEnd type="none" w="sm" len="sm"/>
                  <a:tailEnd type="none" w="sm" len="sm"/>
                </a:ln>
                <a:solidFill>
                  <a:schemeClr val="lt2"/>
                </a:solidFill>
                <a:latin typeface="Arial"/>
              </a:rPr>
              <a:t>Performance</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707"/>
        <p:cNvGrpSpPr/>
        <p:nvPr/>
      </p:nvGrpSpPr>
      <p:grpSpPr>
        <a:xfrm>
          <a:off x="0" y="0"/>
          <a:ext cx="0" cy="0"/>
          <a:chOff x="0" y="0"/>
          <a:chExt cx="0" cy="0"/>
        </a:xfrm>
      </p:grpSpPr>
      <p:sp>
        <p:nvSpPr>
          <p:cNvPr id="708" name="Google Shape;708;p70"/>
          <p:cNvSpPr/>
          <p:nvPr/>
        </p:nvSpPr>
        <p:spPr>
          <a:xfrm>
            <a:off x="7040600" y="3923575"/>
            <a:ext cx="2106350" cy="1222450"/>
          </a:xfrm>
          <a:custGeom>
            <a:avLst/>
            <a:gdLst/>
            <a:ahLst/>
            <a:cxnLst/>
            <a:rect l="l" t="t" r="r" b="b"/>
            <a:pathLst>
              <a:path w="84254" h="48898" extrusionOk="0">
                <a:moveTo>
                  <a:pt x="0" y="0"/>
                </a:moveTo>
                <a:lnTo>
                  <a:pt x="50319" y="0"/>
                </a:lnTo>
                <a:lnTo>
                  <a:pt x="84254" y="33935"/>
                </a:lnTo>
                <a:lnTo>
                  <a:pt x="84254" y="48898"/>
                </a:lnTo>
                <a:lnTo>
                  <a:pt x="48798" y="48898"/>
                </a:lnTo>
                <a:close/>
              </a:path>
            </a:pathLst>
          </a:custGeom>
          <a:solidFill>
            <a:schemeClr val="accent3"/>
          </a:solidFill>
          <a:ln>
            <a:noFill/>
          </a:ln>
        </p:spPr>
      </p:sp>
      <p:sp>
        <p:nvSpPr>
          <p:cNvPr id="709" name="Google Shape;709;p70"/>
          <p:cNvSpPr txBox="1">
            <a:spLocks noGrp="1"/>
          </p:cNvSpPr>
          <p:nvPr>
            <p:ph type="title"/>
          </p:nvPr>
        </p:nvSpPr>
        <p:spPr>
          <a:xfrm>
            <a:off x="1044256" y="344500"/>
            <a:ext cx="8099743" cy="369706"/>
          </a:xfrm>
          <a:prstGeom prst="rect">
            <a:avLst/>
          </a:prstGeom>
        </p:spPr>
        <p:txBody>
          <a:bodyPr spcFirstLastPara="1" wrap="square" lIns="91425" tIns="91425" rIns="91425" bIns="91425" anchor="t" anchorCtr="0">
            <a:noAutofit/>
          </a:bodyPr>
          <a:lstStyle/>
          <a:p>
            <a:pPr lvl="0"/>
            <a:r>
              <a:rPr kumimoji="0" lang="it-IT" sz="1400" b="0" i="0" u="none" strike="noStrike" kern="0" cap="none" spc="0" normalizeH="0" baseline="0" noProof="0" dirty="0">
                <a:ln>
                  <a:noFill/>
                </a:ln>
                <a:solidFill>
                  <a:srgbClr val="FFFFFF"/>
                </a:solidFill>
                <a:effectLst/>
                <a:uLnTx/>
                <a:uFillTx/>
                <a:latin typeface="Arial"/>
                <a:sym typeface="Montserrat"/>
              </a:rPr>
              <a:t>Il metodo CCM: Filtraggio delle componenti connesse: </a:t>
            </a:r>
            <a:r>
              <a:rPr kumimoji="0" lang="it-IT" sz="1400" b="0" i="0" u="sng" strike="noStrike" kern="0" cap="none" spc="0" normalizeH="0" baseline="0" noProof="0" dirty="0">
                <a:ln>
                  <a:noFill/>
                </a:ln>
                <a:solidFill>
                  <a:srgbClr val="FFFFFF"/>
                </a:solidFill>
                <a:effectLst/>
                <a:uLnTx/>
                <a:uFillTx/>
                <a:latin typeface="Arial"/>
                <a:sym typeface="Montserrat"/>
              </a:rPr>
              <a:t>Filtraggio ricorsivo con il classificatore binario</a:t>
            </a:r>
            <a:endParaRPr lang="it-IT" u="sng" dirty="0"/>
          </a:p>
        </p:txBody>
      </p:sp>
      <p:sp>
        <p:nvSpPr>
          <p:cNvPr id="710" name="Google Shape;710;p70"/>
          <p:cNvSpPr txBox="1">
            <a:spLocks noGrp="1"/>
          </p:cNvSpPr>
          <p:nvPr>
            <p:ph type="body" idx="1"/>
          </p:nvPr>
        </p:nvSpPr>
        <p:spPr>
          <a:xfrm>
            <a:off x="1044255" y="935268"/>
            <a:ext cx="8099743" cy="677105"/>
          </a:xfrm>
          <a:prstGeom prst="rect">
            <a:avLst/>
          </a:prstGeom>
        </p:spPr>
        <p:txBody>
          <a:bodyPr spcFirstLastPara="1" wrap="square" lIns="91425" tIns="91425" rIns="91425" bIns="91425" anchor="t" anchorCtr="0">
            <a:noAutofit/>
          </a:bodyPr>
          <a:lstStyle/>
          <a:p>
            <a:pPr marL="457200" lvl="0" indent="-323850" algn="l" rtl="0">
              <a:spcBef>
                <a:spcPts val="0"/>
              </a:spcBef>
              <a:spcAft>
                <a:spcPts val="0"/>
              </a:spcAft>
              <a:buSzPts val="1500"/>
              <a:buChar char="●"/>
            </a:pPr>
            <a:r>
              <a:rPr lang="it" sz="1500" dirty="0"/>
              <a:t>Viene utilizzato il modello addestrato per fare le previsioni e filtrare quegli elementi non considerati come vene dal classificatore</a:t>
            </a:r>
            <a:endParaRPr sz="1500" dirty="0"/>
          </a:p>
          <a:p>
            <a:pPr marL="0" lvl="0" indent="0" algn="l" rtl="0">
              <a:spcBef>
                <a:spcPts val="1600"/>
              </a:spcBef>
              <a:spcAft>
                <a:spcPts val="1600"/>
              </a:spcAft>
              <a:buNone/>
            </a:pPr>
            <a:endParaRPr sz="1500" dirty="0">
              <a:solidFill>
                <a:srgbClr val="FFFFFF"/>
              </a:solidFill>
            </a:endParaRPr>
          </a:p>
        </p:txBody>
      </p:sp>
      <p:pic>
        <p:nvPicPr>
          <p:cNvPr id="2" name="Picture 1">
            <a:extLst>
              <a:ext uri="{FF2B5EF4-FFF2-40B4-BE49-F238E27FC236}">
                <a16:creationId xmlns:a16="http://schemas.microsoft.com/office/drawing/2014/main" id="{1187CA80-CC70-DDD8-358E-3DD1E0F8446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76913" y="1703375"/>
            <a:ext cx="4139565" cy="3095625"/>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773"/>
        <p:cNvGrpSpPr/>
        <p:nvPr/>
      </p:nvGrpSpPr>
      <p:grpSpPr>
        <a:xfrm>
          <a:off x="0" y="0"/>
          <a:ext cx="0" cy="0"/>
          <a:chOff x="0" y="0"/>
          <a:chExt cx="0" cy="0"/>
        </a:xfrm>
      </p:grpSpPr>
      <p:sp>
        <p:nvSpPr>
          <p:cNvPr id="774" name="Google Shape;774;p77"/>
          <p:cNvSpPr/>
          <p:nvPr/>
        </p:nvSpPr>
        <p:spPr>
          <a:xfrm>
            <a:off x="7040600" y="3923575"/>
            <a:ext cx="2106350" cy="1222450"/>
          </a:xfrm>
          <a:custGeom>
            <a:avLst/>
            <a:gdLst/>
            <a:ahLst/>
            <a:cxnLst/>
            <a:rect l="l" t="t" r="r" b="b"/>
            <a:pathLst>
              <a:path w="84254" h="48898" extrusionOk="0">
                <a:moveTo>
                  <a:pt x="0" y="0"/>
                </a:moveTo>
                <a:lnTo>
                  <a:pt x="50319" y="0"/>
                </a:lnTo>
                <a:lnTo>
                  <a:pt x="84254" y="33935"/>
                </a:lnTo>
                <a:lnTo>
                  <a:pt x="84254" y="48898"/>
                </a:lnTo>
                <a:lnTo>
                  <a:pt x="48798" y="48898"/>
                </a:lnTo>
                <a:close/>
              </a:path>
            </a:pathLst>
          </a:custGeom>
          <a:solidFill>
            <a:schemeClr val="accent3"/>
          </a:solidFill>
          <a:ln>
            <a:noFill/>
          </a:ln>
        </p:spPr>
      </p:sp>
      <p:sp>
        <p:nvSpPr>
          <p:cNvPr id="775" name="Google Shape;775;p77"/>
          <p:cNvSpPr txBox="1">
            <a:spLocks noGrp="1"/>
          </p:cNvSpPr>
          <p:nvPr>
            <p:ph type="title"/>
          </p:nvPr>
        </p:nvSpPr>
        <p:spPr>
          <a:xfrm>
            <a:off x="1212574" y="344500"/>
            <a:ext cx="7931425" cy="49956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kumimoji="0" lang="it-IT" sz="2400" b="0" i="0" u="none" strike="noStrike" kern="0" cap="none" spc="0" normalizeH="0" baseline="0" noProof="0" dirty="0">
                <a:ln>
                  <a:noFill/>
                </a:ln>
                <a:solidFill>
                  <a:srgbClr val="FFFFFF"/>
                </a:solidFill>
                <a:effectLst/>
                <a:uLnTx/>
                <a:uFillTx/>
                <a:latin typeface="Arial"/>
                <a:sym typeface="Montserrat"/>
              </a:rPr>
              <a:t>Il metodo CCM: </a:t>
            </a:r>
            <a:r>
              <a:rPr kumimoji="0" lang="it-IT" sz="2400" b="0" i="0" u="sng" strike="noStrike" kern="0" cap="none" spc="0" normalizeH="0" baseline="0" noProof="0" dirty="0">
                <a:ln>
                  <a:noFill/>
                </a:ln>
                <a:solidFill>
                  <a:srgbClr val="FFFFFF"/>
                </a:solidFill>
                <a:effectLst/>
                <a:uLnTx/>
                <a:uFillTx/>
                <a:latin typeface="Arial"/>
                <a:sym typeface="Montserrat"/>
              </a:rPr>
              <a:t>Affinamento delle vene</a:t>
            </a:r>
            <a:endParaRPr lang="it-IT" dirty="0"/>
          </a:p>
        </p:txBody>
      </p:sp>
      <p:sp>
        <p:nvSpPr>
          <p:cNvPr id="777" name="Google Shape;777;p77"/>
          <p:cNvSpPr txBox="1">
            <a:spLocks noGrp="1"/>
          </p:cNvSpPr>
          <p:nvPr>
            <p:ph type="body" idx="1"/>
          </p:nvPr>
        </p:nvSpPr>
        <p:spPr>
          <a:xfrm>
            <a:off x="1212573" y="1136059"/>
            <a:ext cx="6987411" cy="2787515"/>
          </a:xfrm>
          <a:prstGeom prst="rect">
            <a:avLst/>
          </a:prstGeom>
        </p:spPr>
        <p:txBody>
          <a:bodyPr spcFirstLastPara="1" wrap="square" lIns="91425" tIns="91425" rIns="91425" bIns="91425" anchor="t" anchorCtr="0">
            <a:noAutofit/>
          </a:bodyPr>
          <a:lstStyle/>
          <a:p>
            <a:pPr marL="457200" lvl="0" indent="-323850" algn="l" rtl="0">
              <a:spcBef>
                <a:spcPts val="0"/>
              </a:spcBef>
              <a:spcAft>
                <a:spcPts val="0"/>
              </a:spcAft>
              <a:buSzPts val="1500"/>
              <a:buChar char="●"/>
            </a:pPr>
            <a:r>
              <a:rPr lang="it-IT" sz="1500" dirty="0">
                <a:solidFill>
                  <a:srgbClr val="FFFFFF"/>
                </a:solidFill>
                <a:latin typeface="+mn-lt"/>
              </a:rPr>
              <a:t>La fase di affinamento ha l’obiettivo di rifinire il volume binario ottenuto dagli step precedenti, riducendo i disturbi residui e migliorando la continuità delle strutture venose. Il flusso combina tre strategie complementari: </a:t>
            </a:r>
          </a:p>
          <a:p>
            <a:pPr marL="933450" lvl="1" indent="-342900">
              <a:spcBef>
                <a:spcPts val="0"/>
              </a:spcBef>
              <a:buSzPts val="1500"/>
              <a:buFont typeface="+mj-lt"/>
              <a:buAutoNum type="arabicPeriod"/>
            </a:pPr>
            <a:r>
              <a:rPr lang="it-IT" sz="1500" dirty="0">
                <a:solidFill>
                  <a:srgbClr val="FFFFFF"/>
                </a:solidFill>
                <a:latin typeface="+mn-lt"/>
              </a:rPr>
              <a:t>Rimozione locale di artefatti con analisi slice-by-slice;</a:t>
            </a:r>
          </a:p>
          <a:p>
            <a:pPr marL="933450" lvl="1" indent="-342900">
              <a:spcBef>
                <a:spcPts val="0"/>
              </a:spcBef>
              <a:buSzPts val="1500"/>
              <a:buFont typeface="+mj-lt"/>
              <a:buAutoNum type="arabicPeriod"/>
            </a:pPr>
            <a:r>
              <a:rPr lang="it-IT" sz="1500" dirty="0">
                <a:solidFill>
                  <a:srgbClr val="FFFFFF"/>
                </a:solidFill>
                <a:latin typeface="+mn-lt"/>
              </a:rPr>
              <a:t>Filtraggio globale guidato da feature geometriche e di posizione tramite classificatore binario;</a:t>
            </a:r>
          </a:p>
          <a:p>
            <a:pPr marL="933450" lvl="1" indent="-342900">
              <a:spcBef>
                <a:spcPts val="0"/>
              </a:spcBef>
              <a:buSzPts val="1500"/>
              <a:buFont typeface="+mj-lt"/>
              <a:buAutoNum type="arabicPeriod"/>
            </a:pPr>
            <a:r>
              <a:rPr lang="it-IT" sz="1500" dirty="0">
                <a:solidFill>
                  <a:srgbClr val="FFFFFF"/>
                </a:solidFill>
                <a:latin typeface="+mn-lt"/>
              </a:rPr>
              <a:t>Recupero controllato di porzioni scartate e “filling” selettivo delle zone troppo sottili.</a:t>
            </a:r>
            <a:endParaRPr sz="1500" dirty="0">
              <a:solidFill>
                <a:srgbClr val="FFFFFF"/>
              </a:solidFill>
              <a:latin typeface="+mn-lt"/>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773">
          <a:extLst>
            <a:ext uri="{FF2B5EF4-FFF2-40B4-BE49-F238E27FC236}">
              <a16:creationId xmlns:a16="http://schemas.microsoft.com/office/drawing/2014/main" id="{41364627-D4C7-DD32-02AC-4EB71AD9E9FB}"/>
            </a:ext>
          </a:extLst>
        </p:cNvPr>
        <p:cNvGrpSpPr/>
        <p:nvPr/>
      </p:nvGrpSpPr>
      <p:grpSpPr>
        <a:xfrm>
          <a:off x="0" y="0"/>
          <a:ext cx="0" cy="0"/>
          <a:chOff x="0" y="0"/>
          <a:chExt cx="0" cy="0"/>
        </a:xfrm>
      </p:grpSpPr>
      <p:sp>
        <p:nvSpPr>
          <p:cNvPr id="774" name="Google Shape;774;p77">
            <a:extLst>
              <a:ext uri="{FF2B5EF4-FFF2-40B4-BE49-F238E27FC236}">
                <a16:creationId xmlns:a16="http://schemas.microsoft.com/office/drawing/2014/main" id="{746CB533-7727-A848-1E06-87B780DC9E3A}"/>
              </a:ext>
            </a:extLst>
          </p:cNvPr>
          <p:cNvSpPr/>
          <p:nvPr/>
        </p:nvSpPr>
        <p:spPr>
          <a:xfrm>
            <a:off x="7040600" y="3923575"/>
            <a:ext cx="2106350" cy="1222450"/>
          </a:xfrm>
          <a:custGeom>
            <a:avLst/>
            <a:gdLst/>
            <a:ahLst/>
            <a:cxnLst/>
            <a:rect l="l" t="t" r="r" b="b"/>
            <a:pathLst>
              <a:path w="84254" h="48898" extrusionOk="0">
                <a:moveTo>
                  <a:pt x="0" y="0"/>
                </a:moveTo>
                <a:lnTo>
                  <a:pt x="50319" y="0"/>
                </a:lnTo>
                <a:lnTo>
                  <a:pt x="84254" y="33935"/>
                </a:lnTo>
                <a:lnTo>
                  <a:pt x="84254" y="48898"/>
                </a:lnTo>
                <a:lnTo>
                  <a:pt x="48798" y="48898"/>
                </a:lnTo>
                <a:close/>
              </a:path>
            </a:pathLst>
          </a:custGeom>
          <a:solidFill>
            <a:schemeClr val="accent3"/>
          </a:solidFill>
          <a:ln>
            <a:noFill/>
          </a:ln>
        </p:spPr>
      </p:sp>
      <p:sp>
        <p:nvSpPr>
          <p:cNvPr id="775" name="Google Shape;775;p77">
            <a:extLst>
              <a:ext uri="{FF2B5EF4-FFF2-40B4-BE49-F238E27FC236}">
                <a16:creationId xmlns:a16="http://schemas.microsoft.com/office/drawing/2014/main" id="{DA42CAF4-4883-9981-EDA4-34486A37DF25}"/>
              </a:ext>
            </a:extLst>
          </p:cNvPr>
          <p:cNvSpPr txBox="1">
            <a:spLocks noGrp="1"/>
          </p:cNvSpPr>
          <p:nvPr>
            <p:ph type="title"/>
          </p:nvPr>
        </p:nvSpPr>
        <p:spPr>
          <a:xfrm>
            <a:off x="1212574" y="344500"/>
            <a:ext cx="7931425" cy="49956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kumimoji="0" lang="it-IT" sz="2400" b="0" i="0" u="none" strike="noStrike" kern="0" cap="none" spc="0" normalizeH="0" baseline="0" noProof="0" dirty="0">
                <a:ln>
                  <a:noFill/>
                </a:ln>
                <a:solidFill>
                  <a:srgbClr val="FFFFFF"/>
                </a:solidFill>
                <a:effectLst/>
                <a:uLnTx/>
                <a:uFillTx/>
                <a:latin typeface="Arial"/>
                <a:sym typeface="Montserrat"/>
              </a:rPr>
              <a:t>Il metodo CCM: </a:t>
            </a:r>
            <a:r>
              <a:rPr kumimoji="0" lang="it-IT" sz="2400" b="0" i="0" u="sng" strike="noStrike" kern="0" cap="none" spc="0" normalizeH="0" baseline="0" noProof="0" dirty="0">
                <a:ln>
                  <a:noFill/>
                </a:ln>
                <a:solidFill>
                  <a:srgbClr val="FFFFFF"/>
                </a:solidFill>
                <a:effectLst/>
                <a:uLnTx/>
                <a:uFillTx/>
                <a:latin typeface="Arial"/>
                <a:sym typeface="Montserrat"/>
              </a:rPr>
              <a:t>Affinamento delle vene</a:t>
            </a:r>
            <a:endParaRPr lang="it-IT" dirty="0"/>
          </a:p>
        </p:txBody>
      </p:sp>
      <p:sp>
        <p:nvSpPr>
          <p:cNvPr id="777" name="Google Shape;777;p77">
            <a:extLst>
              <a:ext uri="{FF2B5EF4-FFF2-40B4-BE49-F238E27FC236}">
                <a16:creationId xmlns:a16="http://schemas.microsoft.com/office/drawing/2014/main" id="{B9F0FD50-0458-415D-A74D-8BB19584EBDE}"/>
              </a:ext>
            </a:extLst>
          </p:cNvPr>
          <p:cNvSpPr txBox="1">
            <a:spLocks noGrp="1"/>
          </p:cNvSpPr>
          <p:nvPr>
            <p:ph type="body" idx="1"/>
          </p:nvPr>
        </p:nvSpPr>
        <p:spPr>
          <a:xfrm>
            <a:off x="1212573" y="1136059"/>
            <a:ext cx="7079961" cy="3254542"/>
          </a:xfrm>
          <a:prstGeom prst="rect">
            <a:avLst/>
          </a:prstGeom>
        </p:spPr>
        <p:txBody>
          <a:bodyPr spcFirstLastPara="1" wrap="square" lIns="91425" tIns="91425" rIns="91425" bIns="91425" anchor="t" anchorCtr="0">
            <a:noAutofit/>
          </a:bodyPr>
          <a:lstStyle/>
          <a:p>
            <a:pPr marL="419100" indent="-285750">
              <a:buSzPts val="1500"/>
            </a:pPr>
            <a:r>
              <a:rPr lang="it-IT" sz="1500" dirty="0">
                <a:solidFill>
                  <a:srgbClr val="FFFFFF"/>
                </a:solidFill>
                <a:latin typeface="+mn-lt"/>
              </a:rPr>
              <a:t>La prima fase si divide a sua volta in diverse sotto-fasi come segue:</a:t>
            </a:r>
          </a:p>
          <a:p>
            <a:pPr marL="876300" lvl="1" indent="-285750">
              <a:buSzPts val="1500"/>
            </a:pPr>
            <a:r>
              <a:rPr lang="it-IT" sz="1300" dirty="0">
                <a:solidFill>
                  <a:srgbClr val="FFFFFF"/>
                </a:solidFill>
                <a:latin typeface="+mn-lt"/>
              </a:rPr>
              <a:t>Split iniziale: CC piccole conservate per possibili recuperi; CC grandi affinate;</a:t>
            </a:r>
          </a:p>
          <a:p>
            <a:pPr marL="876300" lvl="1" indent="-285750">
              <a:buSzPts val="1500"/>
            </a:pPr>
            <a:r>
              <a:rPr lang="it-IT" sz="1300" dirty="0">
                <a:solidFill>
                  <a:srgbClr val="FFFFFF"/>
                </a:solidFill>
                <a:latin typeface="+mn-lt"/>
              </a:rPr>
              <a:t>Affinamento locale (CC grandi): per ogni CC, pulizia per piani;</a:t>
            </a:r>
          </a:p>
          <a:p>
            <a:pPr marL="876300" lvl="1" indent="-285750">
              <a:buSzPts val="1500"/>
            </a:pPr>
            <a:r>
              <a:rPr lang="it-IT" sz="1300" dirty="0">
                <a:solidFill>
                  <a:srgbClr val="FFFFFF"/>
                </a:solidFill>
                <a:latin typeface="+mn-lt"/>
              </a:rPr>
              <a:t>Classificazione RF + regolarizzazione: sulle vene robuste si applica il classificatore; le vene accettate vengono regolarizzate con un filtro gaussiano;</a:t>
            </a:r>
          </a:p>
          <a:p>
            <a:pPr marL="876300" lvl="1" indent="-285750">
              <a:buSzPts val="1500"/>
            </a:pPr>
            <a:r>
              <a:rPr lang="it-IT" sz="1300" dirty="0">
                <a:solidFill>
                  <a:srgbClr val="FFFFFF"/>
                </a:solidFill>
                <a:latin typeface="+mn-lt"/>
              </a:rPr>
              <a:t>Pulizia globale: vengono scartate CC incoerenti usando estensione lungo Y, contatto bordo, distanza palmo–vena e pendenza lungo Y;</a:t>
            </a:r>
          </a:p>
          <a:p>
            <a:pPr marL="876300" lvl="1" indent="-285750">
              <a:buSzPts val="1500"/>
            </a:pPr>
            <a:r>
              <a:rPr lang="it-IT" sz="1300" dirty="0">
                <a:solidFill>
                  <a:srgbClr val="FFFFFF"/>
                </a:solidFill>
                <a:latin typeface="+mn-lt"/>
              </a:rPr>
              <a:t>Recupero pezzi: vengono reinseriti solo i frammenti che riducendo il numero di CC migliorano la connettività.</a:t>
            </a:r>
            <a:endParaRPr sz="1300" dirty="0">
              <a:solidFill>
                <a:srgbClr val="FFFFFF"/>
              </a:solidFill>
              <a:latin typeface="+mn-lt"/>
            </a:endParaRPr>
          </a:p>
        </p:txBody>
      </p:sp>
    </p:spTree>
    <p:extLst>
      <p:ext uri="{BB962C8B-B14F-4D97-AF65-F5344CB8AC3E}">
        <p14:creationId xmlns:p14="http://schemas.microsoft.com/office/powerpoint/2010/main" val="29253830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773">
          <a:extLst>
            <a:ext uri="{FF2B5EF4-FFF2-40B4-BE49-F238E27FC236}">
              <a16:creationId xmlns:a16="http://schemas.microsoft.com/office/drawing/2014/main" id="{B1036904-6FDD-5FB7-7C29-706E95A34372}"/>
            </a:ext>
          </a:extLst>
        </p:cNvPr>
        <p:cNvGrpSpPr/>
        <p:nvPr/>
      </p:nvGrpSpPr>
      <p:grpSpPr>
        <a:xfrm>
          <a:off x="0" y="0"/>
          <a:ext cx="0" cy="0"/>
          <a:chOff x="0" y="0"/>
          <a:chExt cx="0" cy="0"/>
        </a:xfrm>
      </p:grpSpPr>
      <p:sp>
        <p:nvSpPr>
          <p:cNvPr id="774" name="Google Shape;774;p77">
            <a:extLst>
              <a:ext uri="{FF2B5EF4-FFF2-40B4-BE49-F238E27FC236}">
                <a16:creationId xmlns:a16="http://schemas.microsoft.com/office/drawing/2014/main" id="{594C8D80-0CB2-1D1B-87F7-146C8BDA70F1}"/>
              </a:ext>
            </a:extLst>
          </p:cNvPr>
          <p:cNvSpPr/>
          <p:nvPr/>
        </p:nvSpPr>
        <p:spPr>
          <a:xfrm>
            <a:off x="7040600" y="3923575"/>
            <a:ext cx="2106350" cy="1222450"/>
          </a:xfrm>
          <a:custGeom>
            <a:avLst/>
            <a:gdLst/>
            <a:ahLst/>
            <a:cxnLst/>
            <a:rect l="l" t="t" r="r" b="b"/>
            <a:pathLst>
              <a:path w="84254" h="48898" extrusionOk="0">
                <a:moveTo>
                  <a:pt x="0" y="0"/>
                </a:moveTo>
                <a:lnTo>
                  <a:pt x="50319" y="0"/>
                </a:lnTo>
                <a:lnTo>
                  <a:pt x="84254" y="33935"/>
                </a:lnTo>
                <a:lnTo>
                  <a:pt x="84254" y="48898"/>
                </a:lnTo>
                <a:lnTo>
                  <a:pt x="48798" y="48898"/>
                </a:lnTo>
                <a:close/>
              </a:path>
            </a:pathLst>
          </a:custGeom>
          <a:solidFill>
            <a:schemeClr val="accent3"/>
          </a:solidFill>
          <a:ln>
            <a:noFill/>
          </a:ln>
        </p:spPr>
      </p:sp>
      <p:sp>
        <p:nvSpPr>
          <p:cNvPr id="775" name="Google Shape;775;p77">
            <a:extLst>
              <a:ext uri="{FF2B5EF4-FFF2-40B4-BE49-F238E27FC236}">
                <a16:creationId xmlns:a16="http://schemas.microsoft.com/office/drawing/2014/main" id="{D17C81CB-5812-6686-5968-41E9620C5CB0}"/>
              </a:ext>
            </a:extLst>
          </p:cNvPr>
          <p:cNvSpPr txBox="1">
            <a:spLocks noGrp="1"/>
          </p:cNvSpPr>
          <p:nvPr>
            <p:ph type="title"/>
          </p:nvPr>
        </p:nvSpPr>
        <p:spPr>
          <a:xfrm>
            <a:off x="1212574" y="344500"/>
            <a:ext cx="7931425" cy="49956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kumimoji="0" lang="it-IT" sz="2400" b="0" i="0" u="none" strike="noStrike" kern="0" cap="none" spc="0" normalizeH="0" baseline="0" noProof="0" dirty="0">
                <a:ln>
                  <a:noFill/>
                </a:ln>
                <a:solidFill>
                  <a:srgbClr val="FFFFFF"/>
                </a:solidFill>
                <a:effectLst/>
                <a:uLnTx/>
                <a:uFillTx/>
                <a:latin typeface="Arial"/>
                <a:sym typeface="Montserrat"/>
              </a:rPr>
              <a:t>Il metodo CCM: </a:t>
            </a:r>
            <a:r>
              <a:rPr kumimoji="0" lang="it-IT" sz="2400" b="0" i="0" u="sng" strike="noStrike" kern="0" cap="none" spc="0" normalizeH="0" baseline="0" noProof="0" dirty="0">
                <a:ln>
                  <a:noFill/>
                </a:ln>
                <a:solidFill>
                  <a:srgbClr val="FFFFFF"/>
                </a:solidFill>
                <a:effectLst/>
                <a:uLnTx/>
                <a:uFillTx/>
                <a:latin typeface="Arial"/>
                <a:sym typeface="Montserrat"/>
              </a:rPr>
              <a:t>Affinamento delle vene</a:t>
            </a:r>
            <a:endParaRPr lang="it-IT" dirty="0"/>
          </a:p>
        </p:txBody>
      </p:sp>
      <p:sp>
        <p:nvSpPr>
          <p:cNvPr id="777" name="Google Shape;777;p77">
            <a:extLst>
              <a:ext uri="{FF2B5EF4-FFF2-40B4-BE49-F238E27FC236}">
                <a16:creationId xmlns:a16="http://schemas.microsoft.com/office/drawing/2014/main" id="{BC1E1CEB-4BFB-AE38-8FE3-0DBC55269102}"/>
              </a:ext>
            </a:extLst>
          </p:cNvPr>
          <p:cNvSpPr txBox="1">
            <a:spLocks noGrp="1"/>
          </p:cNvSpPr>
          <p:nvPr>
            <p:ph type="body" idx="1"/>
          </p:nvPr>
        </p:nvSpPr>
        <p:spPr>
          <a:xfrm>
            <a:off x="1212573" y="1136059"/>
            <a:ext cx="7076259" cy="384334"/>
          </a:xfrm>
          <a:prstGeom prst="rect">
            <a:avLst/>
          </a:prstGeom>
        </p:spPr>
        <p:txBody>
          <a:bodyPr spcFirstLastPara="1" wrap="square" lIns="91425" tIns="91425" rIns="91425" bIns="91425" anchor="t" anchorCtr="0">
            <a:noAutofit/>
          </a:bodyPr>
          <a:lstStyle/>
          <a:p>
            <a:pPr marL="419100" indent="-285750">
              <a:buSzPts val="1500"/>
            </a:pPr>
            <a:r>
              <a:rPr lang="it-IT" sz="1500" dirty="0">
                <a:solidFill>
                  <a:srgbClr val="FFFFFF"/>
                </a:solidFill>
                <a:latin typeface="+mn-lt"/>
              </a:rPr>
              <a:t>Il risultato ottenuto dopo la prima fase è il seguente:</a:t>
            </a:r>
          </a:p>
        </p:txBody>
      </p:sp>
      <p:pic>
        <p:nvPicPr>
          <p:cNvPr id="2" name="Picture 1">
            <a:extLst>
              <a:ext uri="{FF2B5EF4-FFF2-40B4-BE49-F238E27FC236}">
                <a16:creationId xmlns:a16="http://schemas.microsoft.com/office/drawing/2014/main" id="{10BF2741-D4F2-EB20-B755-0610769F92E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12573" y="1812390"/>
            <a:ext cx="4117975" cy="3095625"/>
          </a:xfrm>
          <a:prstGeom prst="rect">
            <a:avLst/>
          </a:prstGeom>
        </p:spPr>
      </p:pic>
    </p:spTree>
    <p:extLst>
      <p:ext uri="{BB962C8B-B14F-4D97-AF65-F5344CB8AC3E}">
        <p14:creationId xmlns:p14="http://schemas.microsoft.com/office/powerpoint/2010/main" val="285082646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773">
          <a:extLst>
            <a:ext uri="{FF2B5EF4-FFF2-40B4-BE49-F238E27FC236}">
              <a16:creationId xmlns:a16="http://schemas.microsoft.com/office/drawing/2014/main" id="{CEE038A1-4215-D056-1A31-810E53C09715}"/>
            </a:ext>
          </a:extLst>
        </p:cNvPr>
        <p:cNvGrpSpPr/>
        <p:nvPr/>
      </p:nvGrpSpPr>
      <p:grpSpPr>
        <a:xfrm>
          <a:off x="0" y="0"/>
          <a:ext cx="0" cy="0"/>
          <a:chOff x="0" y="0"/>
          <a:chExt cx="0" cy="0"/>
        </a:xfrm>
      </p:grpSpPr>
      <p:sp>
        <p:nvSpPr>
          <p:cNvPr id="774" name="Google Shape;774;p77">
            <a:extLst>
              <a:ext uri="{FF2B5EF4-FFF2-40B4-BE49-F238E27FC236}">
                <a16:creationId xmlns:a16="http://schemas.microsoft.com/office/drawing/2014/main" id="{2D1D2786-4D29-CA8C-213C-FFB6E24F9A53}"/>
              </a:ext>
            </a:extLst>
          </p:cNvPr>
          <p:cNvSpPr/>
          <p:nvPr/>
        </p:nvSpPr>
        <p:spPr>
          <a:xfrm>
            <a:off x="7040600" y="3923575"/>
            <a:ext cx="2106350" cy="1222450"/>
          </a:xfrm>
          <a:custGeom>
            <a:avLst/>
            <a:gdLst/>
            <a:ahLst/>
            <a:cxnLst/>
            <a:rect l="l" t="t" r="r" b="b"/>
            <a:pathLst>
              <a:path w="84254" h="48898" extrusionOk="0">
                <a:moveTo>
                  <a:pt x="0" y="0"/>
                </a:moveTo>
                <a:lnTo>
                  <a:pt x="50319" y="0"/>
                </a:lnTo>
                <a:lnTo>
                  <a:pt x="84254" y="33935"/>
                </a:lnTo>
                <a:lnTo>
                  <a:pt x="84254" y="48898"/>
                </a:lnTo>
                <a:lnTo>
                  <a:pt x="48798" y="48898"/>
                </a:lnTo>
                <a:close/>
              </a:path>
            </a:pathLst>
          </a:custGeom>
          <a:solidFill>
            <a:schemeClr val="accent3"/>
          </a:solidFill>
          <a:ln>
            <a:noFill/>
          </a:ln>
        </p:spPr>
      </p:sp>
      <p:sp>
        <p:nvSpPr>
          <p:cNvPr id="775" name="Google Shape;775;p77">
            <a:extLst>
              <a:ext uri="{FF2B5EF4-FFF2-40B4-BE49-F238E27FC236}">
                <a16:creationId xmlns:a16="http://schemas.microsoft.com/office/drawing/2014/main" id="{EAED2B8B-F9B2-0F6D-017C-1A9667E2AEF5}"/>
              </a:ext>
            </a:extLst>
          </p:cNvPr>
          <p:cNvSpPr txBox="1">
            <a:spLocks noGrp="1"/>
          </p:cNvSpPr>
          <p:nvPr>
            <p:ph type="title"/>
          </p:nvPr>
        </p:nvSpPr>
        <p:spPr>
          <a:xfrm>
            <a:off x="1212574" y="344500"/>
            <a:ext cx="7931425" cy="49956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kumimoji="0" lang="it-IT" sz="2400" b="0" i="0" u="none" strike="noStrike" kern="0" cap="none" spc="0" normalizeH="0" baseline="0" noProof="0" dirty="0">
                <a:ln>
                  <a:noFill/>
                </a:ln>
                <a:solidFill>
                  <a:srgbClr val="FFFFFF"/>
                </a:solidFill>
                <a:effectLst/>
                <a:uLnTx/>
                <a:uFillTx/>
                <a:latin typeface="Arial"/>
                <a:sym typeface="Montserrat"/>
              </a:rPr>
              <a:t>Il metodo CCM: </a:t>
            </a:r>
            <a:r>
              <a:rPr kumimoji="0" lang="it-IT" sz="2400" b="0" i="0" u="sng" strike="noStrike" kern="0" cap="none" spc="0" normalizeH="0" baseline="0" noProof="0" dirty="0">
                <a:ln>
                  <a:noFill/>
                </a:ln>
                <a:solidFill>
                  <a:srgbClr val="FFFFFF"/>
                </a:solidFill>
                <a:effectLst/>
                <a:uLnTx/>
                <a:uFillTx/>
                <a:latin typeface="Arial"/>
                <a:sym typeface="Montserrat"/>
              </a:rPr>
              <a:t>Affinamento delle vene</a:t>
            </a:r>
            <a:endParaRPr lang="it-IT" dirty="0"/>
          </a:p>
        </p:txBody>
      </p:sp>
      <p:sp>
        <p:nvSpPr>
          <p:cNvPr id="777" name="Google Shape;777;p77">
            <a:extLst>
              <a:ext uri="{FF2B5EF4-FFF2-40B4-BE49-F238E27FC236}">
                <a16:creationId xmlns:a16="http://schemas.microsoft.com/office/drawing/2014/main" id="{AC0624C2-9D69-7481-6EEC-FBA40A0FD770}"/>
              </a:ext>
            </a:extLst>
          </p:cNvPr>
          <p:cNvSpPr txBox="1">
            <a:spLocks noGrp="1"/>
          </p:cNvSpPr>
          <p:nvPr>
            <p:ph type="body" idx="1"/>
          </p:nvPr>
        </p:nvSpPr>
        <p:spPr>
          <a:xfrm>
            <a:off x="1212573" y="1136059"/>
            <a:ext cx="7039239" cy="1796514"/>
          </a:xfrm>
          <a:prstGeom prst="rect">
            <a:avLst/>
          </a:prstGeom>
        </p:spPr>
        <p:txBody>
          <a:bodyPr spcFirstLastPara="1" wrap="square" lIns="91425" tIns="91425" rIns="91425" bIns="91425" anchor="t" anchorCtr="0">
            <a:noAutofit/>
          </a:bodyPr>
          <a:lstStyle/>
          <a:p>
            <a:pPr marL="419100" indent="-285750">
              <a:buSzPts val="1500"/>
            </a:pPr>
            <a:r>
              <a:rPr lang="it-IT" sz="1500" dirty="0">
                <a:solidFill>
                  <a:srgbClr val="FFFFFF"/>
                </a:solidFill>
                <a:latin typeface="+mn-lt"/>
              </a:rPr>
              <a:t>La seconda fase invece si divide nelle seguenti sotto-fasi:</a:t>
            </a:r>
          </a:p>
          <a:p>
            <a:pPr marL="876300" lvl="1" indent="-285750">
              <a:buSzPts val="1500"/>
            </a:pPr>
            <a:r>
              <a:rPr lang="it-IT" sz="1300" dirty="0">
                <a:solidFill>
                  <a:srgbClr val="FFFFFF"/>
                </a:solidFill>
                <a:latin typeface="+mn-lt"/>
              </a:rPr>
              <a:t>Smoothing e chiusura morfologica;</a:t>
            </a:r>
          </a:p>
          <a:p>
            <a:pPr marL="876300" lvl="1" indent="-285750">
              <a:buSzPts val="1500"/>
            </a:pPr>
            <a:r>
              <a:rPr lang="it-IT" sz="1300" dirty="0">
                <a:solidFill>
                  <a:srgbClr val="FFFFFF"/>
                </a:solidFill>
                <a:latin typeface="+mn-lt"/>
              </a:rPr>
              <a:t>Rimozione di CC “corte”;</a:t>
            </a:r>
          </a:p>
          <a:p>
            <a:pPr marL="876300" lvl="1" indent="-285750">
              <a:buSzPts val="1500"/>
            </a:pPr>
            <a:r>
              <a:rPr lang="it-IT" sz="1300" dirty="0">
                <a:solidFill>
                  <a:srgbClr val="FFFFFF"/>
                </a:solidFill>
                <a:latin typeface="+mn-lt"/>
              </a:rPr>
              <a:t>Ultimo filtraggio tramite il classificatore binario</a:t>
            </a:r>
          </a:p>
        </p:txBody>
      </p:sp>
    </p:spTree>
    <p:extLst>
      <p:ext uri="{BB962C8B-B14F-4D97-AF65-F5344CB8AC3E}">
        <p14:creationId xmlns:p14="http://schemas.microsoft.com/office/powerpoint/2010/main" val="17363495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773">
          <a:extLst>
            <a:ext uri="{FF2B5EF4-FFF2-40B4-BE49-F238E27FC236}">
              <a16:creationId xmlns:a16="http://schemas.microsoft.com/office/drawing/2014/main" id="{45F19347-9EA3-62D3-02C0-AAC99248A4EC}"/>
            </a:ext>
          </a:extLst>
        </p:cNvPr>
        <p:cNvGrpSpPr/>
        <p:nvPr/>
      </p:nvGrpSpPr>
      <p:grpSpPr>
        <a:xfrm>
          <a:off x="0" y="0"/>
          <a:ext cx="0" cy="0"/>
          <a:chOff x="0" y="0"/>
          <a:chExt cx="0" cy="0"/>
        </a:xfrm>
      </p:grpSpPr>
      <p:sp>
        <p:nvSpPr>
          <p:cNvPr id="774" name="Google Shape;774;p77">
            <a:extLst>
              <a:ext uri="{FF2B5EF4-FFF2-40B4-BE49-F238E27FC236}">
                <a16:creationId xmlns:a16="http://schemas.microsoft.com/office/drawing/2014/main" id="{F3D2E8B1-260C-9608-C2FC-AC6151B0EDDA}"/>
              </a:ext>
            </a:extLst>
          </p:cNvPr>
          <p:cNvSpPr/>
          <p:nvPr/>
        </p:nvSpPr>
        <p:spPr>
          <a:xfrm>
            <a:off x="7040600" y="3923575"/>
            <a:ext cx="2106350" cy="1222450"/>
          </a:xfrm>
          <a:custGeom>
            <a:avLst/>
            <a:gdLst/>
            <a:ahLst/>
            <a:cxnLst/>
            <a:rect l="l" t="t" r="r" b="b"/>
            <a:pathLst>
              <a:path w="84254" h="48898" extrusionOk="0">
                <a:moveTo>
                  <a:pt x="0" y="0"/>
                </a:moveTo>
                <a:lnTo>
                  <a:pt x="50319" y="0"/>
                </a:lnTo>
                <a:lnTo>
                  <a:pt x="84254" y="33935"/>
                </a:lnTo>
                <a:lnTo>
                  <a:pt x="84254" y="48898"/>
                </a:lnTo>
                <a:lnTo>
                  <a:pt x="48798" y="48898"/>
                </a:lnTo>
                <a:close/>
              </a:path>
            </a:pathLst>
          </a:custGeom>
          <a:solidFill>
            <a:schemeClr val="accent3"/>
          </a:solidFill>
          <a:ln>
            <a:noFill/>
          </a:ln>
        </p:spPr>
      </p:sp>
      <p:sp>
        <p:nvSpPr>
          <p:cNvPr id="775" name="Google Shape;775;p77">
            <a:extLst>
              <a:ext uri="{FF2B5EF4-FFF2-40B4-BE49-F238E27FC236}">
                <a16:creationId xmlns:a16="http://schemas.microsoft.com/office/drawing/2014/main" id="{72D5B4A2-B2FC-7CA7-8B12-ACDBCB048EB4}"/>
              </a:ext>
            </a:extLst>
          </p:cNvPr>
          <p:cNvSpPr txBox="1">
            <a:spLocks noGrp="1"/>
          </p:cNvSpPr>
          <p:nvPr>
            <p:ph type="title"/>
          </p:nvPr>
        </p:nvSpPr>
        <p:spPr>
          <a:xfrm>
            <a:off x="1212574" y="344500"/>
            <a:ext cx="7931425" cy="49956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kumimoji="0" lang="it-IT" sz="2400" b="0" i="0" u="none" strike="noStrike" kern="0" cap="none" spc="0" normalizeH="0" baseline="0" noProof="0" dirty="0">
                <a:ln>
                  <a:noFill/>
                </a:ln>
                <a:solidFill>
                  <a:srgbClr val="FFFFFF"/>
                </a:solidFill>
                <a:effectLst/>
                <a:uLnTx/>
                <a:uFillTx/>
                <a:latin typeface="Arial"/>
                <a:sym typeface="Montserrat"/>
              </a:rPr>
              <a:t>Il metodo CCM: </a:t>
            </a:r>
            <a:r>
              <a:rPr kumimoji="0" lang="it-IT" sz="2400" b="0" i="0" u="sng" strike="noStrike" kern="0" cap="none" spc="0" normalizeH="0" baseline="0" noProof="0" dirty="0">
                <a:ln>
                  <a:noFill/>
                </a:ln>
                <a:solidFill>
                  <a:srgbClr val="FFFFFF"/>
                </a:solidFill>
                <a:effectLst/>
                <a:uLnTx/>
                <a:uFillTx/>
                <a:latin typeface="Arial"/>
                <a:sym typeface="Montserrat"/>
              </a:rPr>
              <a:t>Affinamento delle vene</a:t>
            </a:r>
            <a:endParaRPr lang="it-IT" dirty="0"/>
          </a:p>
        </p:txBody>
      </p:sp>
      <p:sp>
        <p:nvSpPr>
          <p:cNvPr id="777" name="Google Shape;777;p77">
            <a:extLst>
              <a:ext uri="{FF2B5EF4-FFF2-40B4-BE49-F238E27FC236}">
                <a16:creationId xmlns:a16="http://schemas.microsoft.com/office/drawing/2014/main" id="{641F7972-8BA8-F599-0AD0-AF33DC364EB8}"/>
              </a:ext>
            </a:extLst>
          </p:cNvPr>
          <p:cNvSpPr txBox="1">
            <a:spLocks noGrp="1"/>
          </p:cNvSpPr>
          <p:nvPr>
            <p:ph type="body" idx="1"/>
          </p:nvPr>
        </p:nvSpPr>
        <p:spPr>
          <a:xfrm>
            <a:off x="1212573" y="1136059"/>
            <a:ext cx="7752875" cy="384334"/>
          </a:xfrm>
          <a:prstGeom prst="rect">
            <a:avLst/>
          </a:prstGeom>
        </p:spPr>
        <p:txBody>
          <a:bodyPr spcFirstLastPara="1" wrap="square" lIns="91425" tIns="91425" rIns="91425" bIns="91425" anchor="t" anchorCtr="0">
            <a:noAutofit/>
          </a:bodyPr>
          <a:lstStyle/>
          <a:p>
            <a:pPr marL="419100" indent="-285750">
              <a:buSzPts val="1500"/>
            </a:pPr>
            <a:r>
              <a:rPr lang="it-IT" sz="1500" dirty="0">
                <a:solidFill>
                  <a:srgbClr val="FFFFFF"/>
                </a:solidFill>
                <a:latin typeface="+mn-lt"/>
              </a:rPr>
              <a:t>Il risultato ottenuto dopo la seconda fase è il seguente:</a:t>
            </a:r>
          </a:p>
        </p:txBody>
      </p:sp>
      <p:pic>
        <p:nvPicPr>
          <p:cNvPr id="3" name="Picture 2">
            <a:extLst>
              <a:ext uri="{FF2B5EF4-FFF2-40B4-BE49-F238E27FC236}">
                <a16:creationId xmlns:a16="http://schemas.microsoft.com/office/drawing/2014/main" id="{9A5CD60B-BD17-1686-20AD-2BB8C230AF5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12573" y="1812390"/>
            <a:ext cx="4117975" cy="3095625"/>
          </a:xfrm>
          <a:prstGeom prst="rect">
            <a:avLst/>
          </a:prstGeom>
        </p:spPr>
      </p:pic>
    </p:spTree>
    <p:extLst>
      <p:ext uri="{BB962C8B-B14F-4D97-AF65-F5344CB8AC3E}">
        <p14:creationId xmlns:p14="http://schemas.microsoft.com/office/powerpoint/2010/main" val="373417514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773">
          <a:extLst>
            <a:ext uri="{FF2B5EF4-FFF2-40B4-BE49-F238E27FC236}">
              <a16:creationId xmlns:a16="http://schemas.microsoft.com/office/drawing/2014/main" id="{408F6CAC-9631-3D62-4EF6-7277876343D4}"/>
            </a:ext>
          </a:extLst>
        </p:cNvPr>
        <p:cNvGrpSpPr/>
        <p:nvPr/>
      </p:nvGrpSpPr>
      <p:grpSpPr>
        <a:xfrm>
          <a:off x="0" y="0"/>
          <a:ext cx="0" cy="0"/>
          <a:chOff x="0" y="0"/>
          <a:chExt cx="0" cy="0"/>
        </a:xfrm>
      </p:grpSpPr>
      <p:sp>
        <p:nvSpPr>
          <p:cNvPr id="774" name="Google Shape;774;p77">
            <a:extLst>
              <a:ext uri="{FF2B5EF4-FFF2-40B4-BE49-F238E27FC236}">
                <a16:creationId xmlns:a16="http://schemas.microsoft.com/office/drawing/2014/main" id="{8142DB2B-62AE-0303-50E0-90BF883A6EF9}"/>
              </a:ext>
            </a:extLst>
          </p:cNvPr>
          <p:cNvSpPr/>
          <p:nvPr/>
        </p:nvSpPr>
        <p:spPr>
          <a:xfrm>
            <a:off x="7040600" y="3923575"/>
            <a:ext cx="2106350" cy="1222450"/>
          </a:xfrm>
          <a:custGeom>
            <a:avLst/>
            <a:gdLst/>
            <a:ahLst/>
            <a:cxnLst/>
            <a:rect l="l" t="t" r="r" b="b"/>
            <a:pathLst>
              <a:path w="84254" h="48898" extrusionOk="0">
                <a:moveTo>
                  <a:pt x="0" y="0"/>
                </a:moveTo>
                <a:lnTo>
                  <a:pt x="50319" y="0"/>
                </a:lnTo>
                <a:lnTo>
                  <a:pt x="84254" y="33935"/>
                </a:lnTo>
                <a:lnTo>
                  <a:pt x="84254" y="48898"/>
                </a:lnTo>
                <a:lnTo>
                  <a:pt x="48798" y="48898"/>
                </a:lnTo>
                <a:close/>
              </a:path>
            </a:pathLst>
          </a:custGeom>
          <a:solidFill>
            <a:schemeClr val="accent3"/>
          </a:solidFill>
          <a:ln>
            <a:noFill/>
          </a:ln>
        </p:spPr>
      </p:sp>
      <p:sp>
        <p:nvSpPr>
          <p:cNvPr id="775" name="Google Shape;775;p77">
            <a:extLst>
              <a:ext uri="{FF2B5EF4-FFF2-40B4-BE49-F238E27FC236}">
                <a16:creationId xmlns:a16="http://schemas.microsoft.com/office/drawing/2014/main" id="{1013461C-AFFB-FC29-47BE-CEA7DD24EF2A}"/>
              </a:ext>
            </a:extLst>
          </p:cNvPr>
          <p:cNvSpPr txBox="1">
            <a:spLocks noGrp="1"/>
          </p:cNvSpPr>
          <p:nvPr>
            <p:ph type="title"/>
          </p:nvPr>
        </p:nvSpPr>
        <p:spPr>
          <a:xfrm>
            <a:off x="1212574" y="344500"/>
            <a:ext cx="7931425" cy="49956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kumimoji="0" lang="it-IT" sz="2400" b="0" i="0" u="none" strike="noStrike" kern="0" cap="none" spc="0" normalizeH="0" baseline="0" noProof="0" dirty="0">
                <a:ln>
                  <a:noFill/>
                </a:ln>
                <a:solidFill>
                  <a:srgbClr val="FFFFFF"/>
                </a:solidFill>
                <a:effectLst/>
                <a:uLnTx/>
                <a:uFillTx/>
                <a:latin typeface="Arial"/>
                <a:sym typeface="Montserrat"/>
              </a:rPr>
              <a:t>Il metodo CCM: </a:t>
            </a:r>
            <a:r>
              <a:rPr kumimoji="0" lang="it-IT" sz="2400" b="0" i="0" u="sng" strike="noStrike" kern="0" cap="none" spc="0" normalizeH="0" baseline="0" noProof="0" dirty="0">
                <a:ln>
                  <a:noFill/>
                </a:ln>
                <a:solidFill>
                  <a:srgbClr val="FFFFFF"/>
                </a:solidFill>
                <a:effectLst/>
                <a:uLnTx/>
                <a:uFillTx/>
                <a:latin typeface="Arial"/>
                <a:sym typeface="Montserrat"/>
              </a:rPr>
              <a:t>Affinamento delle vene</a:t>
            </a:r>
            <a:endParaRPr lang="it-IT" dirty="0"/>
          </a:p>
        </p:txBody>
      </p:sp>
      <p:sp>
        <p:nvSpPr>
          <p:cNvPr id="777" name="Google Shape;777;p77">
            <a:extLst>
              <a:ext uri="{FF2B5EF4-FFF2-40B4-BE49-F238E27FC236}">
                <a16:creationId xmlns:a16="http://schemas.microsoft.com/office/drawing/2014/main" id="{FB12860E-6197-A8FE-8FCB-5D3D0ACC6F63}"/>
              </a:ext>
            </a:extLst>
          </p:cNvPr>
          <p:cNvSpPr txBox="1">
            <a:spLocks noGrp="1"/>
          </p:cNvSpPr>
          <p:nvPr>
            <p:ph type="body" idx="1"/>
          </p:nvPr>
        </p:nvSpPr>
        <p:spPr>
          <a:xfrm>
            <a:off x="1212573" y="1136058"/>
            <a:ext cx="7083663" cy="3247139"/>
          </a:xfrm>
          <a:prstGeom prst="rect">
            <a:avLst/>
          </a:prstGeom>
        </p:spPr>
        <p:txBody>
          <a:bodyPr spcFirstLastPara="1" wrap="square" lIns="91425" tIns="91425" rIns="91425" bIns="91425" anchor="t" anchorCtr="0">
            <a:noAutofit/>
          </a:bodyPr>
          <a:lstStyle/>
          <a:p>
            <a:pPr marL="419100" indent="-285750">
              <a:buSzPts val="1500"/>
            </a:pPr>
            <a:r>
              <a:rPr lang="it-IT" sz="1500" dirty="0">
                <a:solidFill>
                  <a:srgbClr val="FFFFFF"/>
                </a:solidFill>
                <a:latin typeface="+mn-lt"/>
              </a:rPr>
              <a:t>Infine la terza fase si divide nelle seguenti sotto-fasi:</a:t>
            </a:r>
          </a:p>
          <a:p>
            <a:pPr marL="876300" lvl="1" indent="-285750">
              <a:buSzPts val="1500"/>
            </a:pPr>
            <a:r>
              <a:rPr lang="it-IT" sz="1300" dirty="0">
                <a:solidFill>
                  <a:srgbClr val="FFFFFF"/>
                </a:solidFill>
                <a:latin typeface="+mn-lt"/>
              </a:rPr>
              <a:t>Per ogni CC finale, viene eseguito un affinamento locale;</a:t>
            </a:r>
          </a:p>
          <a:p>
            <a:pPr marL="876300" lvl="1" indent="-285750">
              <a:buSzPts val="1500"/>
            </a:pPr>
            <a:r>
              <a:rPr lang="it-IT" sz="1300" dirty="0">
                <a:solidFill>
                  <a:srgbClr val="FFFFFF"/>
                </a:solidFill>
                <a:latin typeface="+mn-lt"/>
              </a:rPr>
              <a:t>Vengono stimati indicatori di spessore, raccolti in un vettore di diametri lungo Y;</a:t>
            </a:r>
          </a:p>
          <a:p>
            <a:pPr marL="876300" lvl="1" indent="-285750">
              <a:buSzPts val="1500"/>
            </a:pPr>
            <a:r>
              <a:rPr lang="it-IT" sz="1300" dirty="0">
                <a:solidFill>
                  <a:srgbClr val="FFFFFF"/>
                </a:solidFill>
                <a:latin typeface="+mn-lt"/>
              </a:rPr>
              <a:t>Da questo vettore si ricava una soglia di “tratto sottile” come media tra mediana e minimo;</a:t>
            </a:r>
          </a:p>
          <a:p>
            <a:pPr marL="876300" lvl="1" indent="-285750">
              <a:buSzPts val="1500"/>
            </a:pPr>
            <a:r>
              <a:rPr lang="it-IT" sz="1300" dirty="0">
                <a:solidFill>
                  <a:srgbClr val="FFFFFF"/>
                </a:solidFill>
                <a:latin typeface="+mn-lt"/>
              </a:rPr>
              <a:t>La componente viene poi scheletrizzata e si calcola la distanza interna dal bordo;</a:t>
            </a:r>
          </a:p>
          <a:p>
            <a:pPr marL="876300" lvl="1" indent="-285750">
              <a:buSzPts val="1500"/>
            </a:pPr>
            <a:r>
              <a:rPr lang="it-IT" sz="1300" dirty="0">
                <a:solidFill>
                  <a:srgbClr val="FFFFFF"/>
                </a:solidFill>
                <a:latin typeface="+mn-lt"/>
              </a:rPr>
              <a:t>I voxel dello skeleton che cadono in zone con distanza inferiore alla soglia vengono identificati come porzioni sottili; solo queste vengono dilatate e riunite alla componente originale</a:t>
            </a:r>
          </a:p>
          <a:p>
            <a:pPr marL="876300" lvl="1" indent="-285750">
              <a:buSzPts val="1500"/>
            </a:pPr>
            <a:endParaRPr lang="it-IT" sz="1300" dirty="0">
              <a:solidFill>
                <a:srgbClr val="FFFFFF"/>
              </a:solidFill>
              <a:latin typeface="+mn-lt"/>
            </a:endParaRPr>
          </a:p>
        </p:txBody>
      </p:sp>
    </p:spTree>
    <p:extLst>
      <p:ext uri="{BB962C8B-B14F-4D97-AF65-F5344CB8AC3E}">
        <p14:creationId xmlns:p14="http://schemas.microsoft.com/office/powerpoint/2010/main" val="169454334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773">
          <a:extLst>
            <a:ext uri="{FF2B5EF4-FFF2-40B4-BE49-F238E27FC236}">
              <a16:creationId xmlns:a16="http://schemas.microsoft.com/office/drawing/2014/main" id="{37652550-B6ED-0820-2B77-8B958FF116DE}"/>
            </a:ext>
          </a:extLst>
        </p:cNvPr>
        <p:cNvGrpSpPr/>
        <p:nvPr/>
      </p:nvGrpSpPr>
      <p:grpSpPr>
        <a:xfrm>
          <a:off x="0" y="0"/>
          <a:ext cx="0" cy="0"/>
          <a:chOff x="0" y="0"/>
          <a:chExt cx="0" cy="0"/>
        </a:xfrm>
      </p:grpSpPr>
      <p:sp>
        <p:nvSpPr>
          <p:cNvPr id="774" name="Google Shape;774;p77">
            <a:extLst>
              <a:ext uri="{FF2B5EF4-FFF2-40B4-BE49-F238E27FC236}">
                <a16:creationId xmlns:a16="http://schemas.microsoft.com/office/drawing/2014/main" id="{F00185C7-D4DF-2970-3352-CC6F73AD0379}"/>
              </a:ext>
            </a:extLst>
          </p:cNvPr>
          <p:cNvSpPr/>
          <p:nvPr/>
        </p:nvSpPr>
        <p:spPr>
          <a:xfrm>
            <a:off x="7040600" y="3923575"/>
            <a:ext cx="2106350" cy="1222450"/>
          </a:xfrm>
          <a:custGeom>
            <a:avLst/>
            <a:gdLst/>
            <a:ahLst/>
            <a:cxnLst/>
            <a:rect l="l" t="t" r="r" b="b"/>
            <a:pathLst>
              <a:path w="84254" h="48898" extrusionOk="0">
                <a:moveTo>
                  <a:pt x="0" y="0"/>
                </a:moveTo>
                <a:lnTo>
                  <a:pt x="50319" y="0"/>
                </a:lnTo>
                <a:lnTo>
                  <a:pt x="84254" y="33935"/>
                </a:lnTo>
                <a:lnTo>
                  <a:pt x="84254" y="48898"/>
                </a:lnTo>
                <a:lnTo>
                  <a:pt x="48798" y="48898"/>
                </a:lnTo>
                <a:close/>
              </a:path>
            </a:pathLst>
          </a:custGeom>
          <a:solidFill>
            <a:schemeClr val="accent3"/>
          </a:solidFill>
          <a:ln>
            <a:noFill/>
          </a:ln>
        </p:spPr>
      </p:sp>
      <p:sp>
        <p:nvSpPr>
          <p:cNvPr id="775" name="Google Shape;775;p77">
            <a:extLst>
              <a:ext uri="{FF2B5EF4-FFF2-40B4-BE49-F238E27FC236}">
                <a16:creationId xmlns:a16="http://schemas.microsoft.com/office/drawing/2014/main" id="{A3DA5358-2507-1C6F-F023-3EF01BBC3D38}"/>
              </a:ext>
            </a:extLst>
          </p:cNvPr>
          <p:cNvSpPr txBox="1">
            <a:spLocks noGrp="1"/>
          </p:cNvSpPr>
          <p:nvPr>
            <p:ph type="title"/>
          </p:nvPr>
        </p:nvSpPr>
        <p:spPr>
          <a:xfrm>
            <a:off x="1212574" y="344500"/>
            <a:ext cx="7931425" cy="49956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kumimoji="0" lang="it-IT" sz="2400" b="0" i="0" u="none" strike="noStrike" kern="0" cap="none" spc="0" normalizeH="0" baseline="0" noProof="0" dirty="0">
                <a:ln>
                  <a:noFill/>
                </a:ln>
                <a:solidFill>
                  <a:srgbClr val="FFFFFF"/>
                </a:solidFill>
                <a:effectLst/>
                <a:uLnTx/>
                <a:uFillTx/>
                <a:latin typeface="Arial"/>
                <a:sym typeface="Montserrat"/>
              </a:rPr>
              <a:t>Il metodo CCM: </a:t>
            </a:r>
            <a:r>
              <a:rPr kumimoji="0" lang="it-IT" sz="2400" b="0" i="0" u="sng" strike="noStrike" kern="0" cap="none" spc="0" normalizeH="0" baseline="0" noProof="0" dirty="0">
                <a:ln>
                  <a:noFill/>
                </a:ln>
                <a:solidFill>
                  <a:srgbClr val="FFFFFF"/>
                </a:solidFill>
                <a:effectLst/>
                <a:uLnTx/>
                <a:uFillTx/>
                <a:latin typeface="Arial"/>
                <a:sym typeface="Montserrat"/>
              </a:rPr>
              <a:t>Affinamento delle vene</a:t>
            </a:r>
            <a:endParaRPr lang="it-IT" dirty="0"/>
          </a:p>
        </p:txBody>
      </p:sp>
      <p:sp>
        <p:nvSpPr>
          <p:cNvPr id="777" name="Google Shape;777;p77">
            <a:extLst>
              <a:ext uri="{FF2B5EF4-FFF2-40B4-BE49-F238E27FC236}">
                <a16:creationId xmlns:a16="http://schemas.microsoft.com/office/drawing/2014/main" id="{62964213-6314-0F96-3933-8BD6DD63CF85}"/>
              </a:ext>
            </a:extLst>
          </p:cNvPr>
          <p:cNvSpPr txBox="1">
            <a:spLocks noGrp="1"/>
          </p:cNvSpPr>
          <p:nvPr>
            <p:ph type="body" idx="1"/>
          </p:nvPr>
        </p:nvSpPr>
        <p:spPr>
          <a:xfrm>
            <a:off x="1212573" y="1136059"/>
            <a:ext cx="7752875" cy="384334"/>
          </a:xfrm>
          <a:prstGeom prst="rect">
            <a:avLst/>
          </a:prstGeom>
        </p:spPr>
        <p:txBody>
          <a:bodyPr spcFirstLastPara="1" wrap="square" lIns="91425" tIns="91425" rIns="91425" bIns="91425" anchor="t" anchorCtr="0">
            <a:noAutofit/>
          </a:bodyPr>
          <a:lstStyle/>
          <a:p>
            <a:pPr marL="419100" indent="-285750">
              <a:buSzPts val="1500"/>
            </a:pPr>
            <a:r>
              <a:rPr lang="it-IT" sz="1500" dirty="0">
                <a:solidFill>
                  <a:srgbClr val="FFFFFF"/>
                </a:solidFill>
                <a:latin typeface="+mn-lt"/>
              </a:rPr>
              <a:t>Il risultato finale è il seguente:</a:t>
            </a:r>
          </a:p>
        </p:txBody>
      </p:sp>
      <p:pic>
        <p:nvPicPr>
          <p:cNvPr id="2" name="Picture 1">
            <a:extLst>
              <a:ext uri="{FF2B5EF4-FFF2-40B4-BE49-F238E27FC236}">
                <a16:creationId xmlns:a16="http://schemas.microsoft.com/office/drawing/2014/main" id="{B6E35E0A-2F31-0439-3240-166678BDE7E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12573" y="1812390"/>
            <a:ext cx="4114800" cy="3095625"/>
          </a:xfrm>
          <a:prstGeom prst="rect">
            <a:avLst/>
          </a:prstGeom>
        </p:spPr>
      </p:pic>
    </p:spTree>
    <p:extLst>
      <p:ext uri="{BB962C8B-B14F-4D97-AF65-F5344CB8AC3E}">
        <p14:creationId xmlns:p14="http://schemas.microsoft.com/office/powerpoint/2010/main" val="33172680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32"/>
        <p:cNvGrpSpPr/>
        <p:nvPr/>
      </p:nvGrpSpPr>
      <p:grpSpPr>
        <a:xfrm>
          <a:off x="0" y="0"/>
          <a:ext cx="0" cy="0"/>
          <a:chOff x="0" y="0"/>
          <a:chExt cx="0" cy="0"/>
        </a:xfrm>
      </p:grpSpPr>
      <p:sp>
        <p:nvSpPr>
          <p:cNvPr id="433" name="Google Shape;433;p42"/>
          <p:cNvSpPr txBox="1">
            <a:spLocks noGrp="1"/>
          </p:cNvSpPr>
          <p:nvPr>
            <p:ph type="title"/>
          </p:nvPr>
        </p:nvSpPr>
        <p:spPr>
          <a:xfrm>
            <a:off x="1297500" y="393750"/>
            <a:ext cx="3977700" cy="66972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sz="3000" dirty="0">
                <a:latin typeface="+mj-lt"/>
              </a:rPr>
              <a:t>Il metodo CCM</a:t>
            </a:r>
          </a:p>
        </p:txBody>
      </p:sp>
      <p:sp>
        <p:nvSpPr>
          <p:cNvPr id="434" name="Google Shape;434;p42"/>
          <p:cNvSpPr txBox="1">
            <a:spLocks noGrp="1"/>
          </p:cNvSpPr>
          <p:nvPr>
            <p:ph type="body" idx="1"/>
          </p:nvPr>
        </p:nvSpPr>
        <p:spPr>
          <a:xfrm>
            <a:off x="1297499" y="1063476"/>
            <a:ext cx="6973809" cy="1917000"/>
          </a:xfrm>
          <a:prstGeom prst="rect">
            <a:avLst/>
          </a:prstGeom>
        </p:spPr>
        <p:txBody>
          <a:bodyPr spcFirstLastPara="1" wrap="square" lIns="91425" tIns="91425" rIns="91425" bIns="91425" anchor="t" anchorCtr="0">
            <a:noAutofit/>
          </a:bodyPr>
          <a:lstStyle/>
          <a:p>
            <a:pPr marL="457200" lvl="0" indent="-323850" algn="l" rtl="0">
              <a:spcBef>
                <a:spcPts val="0"/>
              </a:spcBef>
              <a:spcAft>
                <a:spcPts val="0"/>
              </a:spcAft>
              <a:buClr>
                <a:srgbClr val="FFFFFF"/>
              </a:buClr>
              <a:buSzPts val="1500"/>
              <a:buChar char="●"/>
            </a:pPr>
            <a:r>
              <a:rPr lang="it" sz="1500" dirty="0">
                <a:solidFill>
                  <a:srgbClr val="FFFFFF"/>
                </a:solidFill>
                <a:latin typeface="+mn-lt"/>
              </a:rPr>
              <a:t>Metodo di estrazione del pattern venoso 3D</a:t>
            </a:r>
            <a:endParaRPr sz="1500" dirty="0">
              <a:solidFill>
                <a:srgbClr val="FFFFFF"/>
              </a:solidFill>
              <a:latin typeface="+mn-lt"/>
            </a:endParaRPr>
          </a:p>
          <a:p>
            <a:pPr marL="457200" lvl="0" indent="-323850" algn="l" rtl="0">
              <a:spcBef>
                <a:spcPts val="0"/>
              </a:spcBef>
              <a:spcAft>
                <a:spcPts val="0"/>
              </a:spcAft>
              <a:buClr>
                <a:srgbClr val="FFFFFF"/>
              </a:buClr>
              <a:buSzPts val="1500"/>
              <a:buChar char="●"/>
            </a:pPr>
            <a:r>
              <a:rPr lang="it" sz="1500" dirty="0">
                <a:solidFill>
                  <a:srgbClr val="FFFFFF"/>
                </a:solidFill>
                <a:latin typeface="+mn-lt"/>
              </a:rPr>
              <a:t>Supera le limitazioni dei metodi precedenti</a:t>
            </a:r>
            <a:endParaRPr sz="1500" dirty="0">
              <a:solidFill>
                <a:srgbClr val="FFFFFF"/>
              </a:solidFill>
              <a:latin typeface="+mn-lt"/>
            </a:endParaRPr>
          </a:p>
          <a:p>
            <a:pPr marL="914400" lvl="1" indent="-311150" algn="l" rtl="0">
              <a:spcBef>
                <a:spcPts val="0"/>
              </a:spcBef>
              <a:spcAft>
                <a:spcPts val="0"/>
              </a:spcAft>
              <a:buClr>
                <a:srgbClr val="FFFFFF"/>
              </a:buClr>
              <a:buSzPts val="1300"/>
              <a:buChar char="○"/>
            </a:pPr>
            <a:r>
              <a:rPr lang="it" sz="1300" dirty="0">
                <a:solidFill>
                  <a:srgbClr val="FFFFFF"/>
                </a:solidFill>
                <a:latin typeface="+mn-lt"/>
              </a:rPr>
              <a:t>Segmenti venosi multipli</a:t>
            </a:r>
            <a:endParaRPr sz="1300" dirty="0">
              <a:solidFill>
                <a:srgbClr val="FFFFFF"/>
              </a:solidFill>
              <a:latin typeface="+mn-lt"/>
            </a:endParaRPr>
          </a:p>
          <a:p>
            <a:pPr marL="914400" lvl="1" indent="-311150" algn="l" rtl="0">
              <a:spcBef>
                <a:spcPts val="0"/>
              </a:spcBef>
              <a:spcAft>
                <a:spcPts val="0"/>
              </a:spcAft>
              <a:buClr>
                <a:srgbClr val="FFFFFF"/>
              </a:buClr>
              <a:buSzPts val="1300"/>
              <a:buChar char="○"/>
            </a:pPr>
            <a:r>
              <a:rPr lang="it" sz="1300" dirty="0">
                <a:solidFill>
                  <a:srgbClr val="FFFFFF"/>
                </a:solidFill>
                <a:latin typeface="+mn-lt"/>
              </a:rPr>
              <a:t>Cattura orientamento e posizione delle vene</a:t>
            </a:r>
            <a:endParaRPr sz="1300" dirty="0">
              <a:solidFill>
                <a:srgbClr val="FFFFFF"/>
              </a:solidFill>
              <a:latin typeface="+mn-lt"/>
            </a:endParaRPr>
          </a:p>
          <a:p>
            <a:pPr marL="914400" lvl="1" indent="-311150" algn="l" rtl="0">
              <a:spcBef>
                <a:spcPts val="0"/>
              </a:spcBef>
              <a:spcAft>
                <a:spcPts val="0"/>
              </a:spcAft>
              <a:buClr>
                <a:srgbClr val="FFFFFF"/>
              </a:buClr>
              <a:buSzPts val="1300"/>
              <a:buChar char="○"/>
            </a:pPr>
            <a:r>
              <a:rPr lang="it" sz="1300" dirty="0">
                <a:solidFill>
                  <a:srgbClr val="FFFFFF"/>
                </a:solidFill>
                <a:latin typeface="+mn-lt"/>
              </a:rPr>
              <a:t>Conserva forma delle vene</a:t>
            </a:r>
            <a:endParaRPr sz="1300" dirty="0">
              <a:solidFill>
                <a:srgbClr val="FFFFFF"/>
              </a:solidFill>
              <a:latin typeface="+mn-lt"/>
            </a:endParaRPr>
          </a:p>
          <a:p>
            <a:pPr marL="457200" lvl="0" indent="-323850" algn="l" rtl="0">
              <a:spcBef>
                <a:spcPts val="0"/>
              </a:spcBef>
              <a:spcAft>
                <a:spcPts val="0"/>
              </a:spcAft>
              <a:buClr>
                <a:srgbClr val="FFFFFF"/>
              </a:buClr>
              <a:buSzPts val="1500"/>
              <a:buChar char="●"/>
            </a:pPr>
            <a:r>
              <a:rPr lang="it" sz="1500" dirty="0">
                <a:solidFill>
                  <a:srgbClr val="FFFFFF"/>
                </a:solidFill>
                <a:latin typeface="+mn-lt"/>
              </a:rPr>
              <a:t>Metodo basato su tecniche di analisi dei dati</a:t>
            </a:r>
            <a:endParaRPr sz="1500" i="1" dirty="0">
              <a:solidFill>
                <a:srgbClr val="FFFFFF"/>
              </a:solidFill>
              <a:latin typeface="+mn-lt"/>
            </a:endParaRPr>
          </a:p>
        </p:txBody>
      </p:sp>
      <p:sp>
        <p:nvSpPr>
          <p:cNvPr id="435" name="Google Shape;435;p42"/>
          <p:cNvSpPr/>
          <p:nvPr/>
        </p:nvSpPr>
        <p:spPr>
          <a:xfrm>
            <a:off x="7040600" y="3923575"/>
            <a:ext cx="2106350" cy="1222450"/>
          </a:xfrm>
          <a:custGeom>
            <a:avLst/>
            <a:gdLst/>
            <a:ahLst/>
            <a:cxnLst/>
            <a:rect l="l" t="t" r="r" b="b"/>
            <a:pathLst>
              <a:path w="84254" h="48898" extrusionOk="0">
                <a:moveTo>
                  <a:pt x="0" y="0"/>
                </a:moveTo>
                <a:lnTo>
                  <a:pt x="50319" y="0"/>
                </a:lnTo>
                <a:lnTo>
                  <a:pt x="84254" y="33935"/>
                </a:lnTo>
                <a:lnTo>
                  <a:pt x="84254" y="48898"/>
                </a:lnTo>
                <a:lnTo>
                  <a:pt x="48798" y="48898"/>
                </a:lnTo>
                <a:close/>
              </a:path>
            </a:pathLst>
          </a:custGeom>
          <a:solidFill>
            <a:schemeClr val="accent3"/>
          </a:solidFill>
          <a:ln>
            <a:noFill/>
          </a:ln>
        </p:spPr>
      </p:sp>
      <p:pic>
        <p:nvPicPr>
          <p:cNvPr id="436" name="Google Shape;436;p42"/>
          <p:cNvPicPr preferRelativeResize="0"/>
          <p:nvPr/>
        </p:nvPicPr>
        <p:blipFill rotWithShape="1">
          <a:blip r:embed="rId3">
            <a:alphaModFix/>
          </a:blip>
          <a:srcRect l="11931" t="12380" r="14781" b="9065"/>
          <a:stretch/>
        </p:blipFill>
        <p:spPr>
          <a:xfrm>
            <a:off x="4267200" y="3144325"/>
            <a:ext cx="2385432" cy="1916975"/>
          </a:xfrm>
          <a:prstGeom prst="rect">
            <a:avLst/>
          </a:prstGeom>
          <a:noFill/>
          <a:ln>
            <a:noFill/>
          </a:ln>
        </p:spPr>
      </p:pic>
      <p:pic>
        <p:nvPicPr>
          <p:cNvPr id="437" name="Google Shape;437;p42"/>
          <p:cNvPicPr preferRelativeResize="0"/>
          <p:nvPr/>
        </p:nvPicPr>
        <p:blipFill rotWithShape="1">
          <a:blip r:embed="rId4">
            <a:alphaModFix/>
          </a:blip>
          <a:srcRect l="7768" t="6050" r="12141"/>
          <a:stretch/>
        </p:blipFill>
        <p:spPr>
          <a:xfrm>
            <a:off x="1297500" y="3144325"/>
            <a:ext cx="2179750" cy="191697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773">
          <a:extLst>
            <a:ext uri="{FF2B5EF4-FFF2-40B4-BE49-F238E27FC236}">
              <a16:creationId xmlns:a16="http://schemas.microsoft.com/office/drawing/2014/main" id="{6B931760-A7C0-8979-11A4-18EE864EE24C}"/>
            </a:ext>
          </a:extLst>
        </p:cNvPr>
        <p:cNvGrpSpPr/>
        <p:nvPr/>
      </p:nvGrpSpPr>
      <p:grpSpPr>
        <a:xfrm>
          <a:off x="0" y="0"/>
          <a:ext cx="0" cy="0"/>
          <a:chOff x="0" y="0"/>
          <a:chExt cx="0" cy="0"/>
        </a:xfrm>
      </p:grpSpPr>
      <p:sp>
        <p:nvSpPr>
          <p:cNvPr id="774" name="Google Shape;774;p77">
            <a:extLst>
              <a:ext uri="{FF2B5EF4-FFF2-40B4-BE49-F238E27FC236}">
                <a16:creationId xmlns:a16="http://schemas.microsoft.com/office/drawing/2014/main" id="{D1EA9E75-12DF-1988-7231-348CE350A1A3}"/>
              </a:ext>
            </a:extLst>
          </p:cNvPr>
          <p:cNvSpPr/>
          <p:nvPr/>
        </p:nvSpPr>
        <p:spPr>
          <a:xfrm>
            <a:off x="7040600" y="3923575"/>
            <a:ext cx="2106350" cy="1222450"/>
          </a:xfrm>
          <a:custGeom>
            <a:avLst/>
            <a:gdLst/>
            <a:ahLst/>
            <a:cxnLst/>
            <a:rect l="l" t="t" r="r" b="b"/>
            <a:pathLst>
              <a:path w="84254" h="48898" extrusionOk="0">
                <a:moveTo>
                  <a:pt x="0" y="0"/>
                </a:moveTo>
                <a:lnTo>
                  <a:pt x="50319" y="0"/>
                </a:lnTo>
                <a:lnTo>
                  <a:pt x="84254" y="33935"/>
                </a:lnTo>
                <a:lnTo>
                  <a:pt x="84254" y="48898"/>
                </a:lnTo>
                <a:lnTo>
                  <a:pt x="48798" y="48898"/>
                </a:lnTo>
                <a:close/>
              </a:path>
            </a:pathLst>
          </a:custGeom>
          <a:solidFill>
            <a:schemeClr val="accent3"/>
          </a:solidFill>
          <a:ln>
            <a:noFill/>
          </a:ln>
        </p:spPr>
      </p:sp>
      <p:sp>
        <p:nvSpPr>
          <p:cNvPr id="775" name="Google Shape;775;p77">
            <a:extLst>
              <a:ext uri="{FF2B5EF4-FFF2-40B4-BE49-F238E27FC236}">
                <a16:creationId xmlns:a16="http://schemas.microsoft.com/office/drawing/2014/main" id="{B0DD0344-03E4-5DDF-DA39-8DFE625B0F90}"/>
              </a:ext>
            </a:extLst>
          </p:cNvPr>
          <p:cNvSpPr txBox="1">
            <a:spLocks noGrp="1"/>
          </p:cNvSpPr>
          <p:nvPr>
            <p:ph type="title"/>
          </p:nvPr>
        </p:nvSpPr>
        <p:spPr>
          <a:xfrm>
            <a:off x="1212574" y="344500"/>
            <a:ext cx="7931425" cy="499562"/>
          </a:xfrm>
          <a:prstGeom prst="rect">
            <a:avLst/>
          </a:prstGeom>
        </p:spPr>
        <p:txBody>
          <a:bodyPr spcFirstLastPara="1" wrap="square" lIns="91425" tIns="91425" rIns="91425" bIns="91425" anchor="t" anchorCtr="0">
            <a:noAutofit/>
          </a:bodyPr>
          <a:lstStyle/>
          <a:p>
            <a:pPr lvl="0"/>
            <a:r>
              <a:rPr lang="it-IT" dirty="0">
                <a:solidFill>
                  <a:srgbClr val="FFFFFF"/>
                </a:solidFill>
                <a:latin typeface="+mj-lt"/>
              </a:rPr>
              <a:t>Analisi critica del metodo CCM</a:t>
            </a:r>
          </a:p>
        </p:txBody>
      </p:sp>
      <p:sp>
        <p:nvSpPr>
          <p:cNvPr id="777" name="Google Shape;777;p77">
            <a:extLst>
              <a:ext uri="{FF2B5EF4-FFF2-40B4-BE49-F238E27FC236}">
                <a16:creationId xmlns:a16="http://schemas.microsoft.com/office/drawing/2014/main" id="{3A63B237-D698-B7FB-70D2-A81CD0F750E5}"/>
              </a:ext>
            </a:extLst>
          </p:cNvPr>
          <p:cNvSpPr txBox="1">
            <a:spLocks noGrp="1"/>
          </p:cNvSpPr>
          <p:nvPr>
            <p:ph type="body" idx="1"/>
          </p:nvPr>
        </p:nvSpPr>
        <p:spPr>
          <a:xfrm>
            <a:off x="1212575" y="1347075"/>
            <a:ext cx="7068854" cy="2576500"/>
          </a:xfrm>
          <a:prstGeom prst="rect">
            <a:avLst/>
          </a:prstGeom>
        </p:spPr>
        <p:txBody>
          <a:bodyPr spcFirstLastPara="1" wrap="square" lIns="91425" tIns="91425" rIns="91425" bIns="91425" anchor="t" anchorCtr="0">
            <a:noAutofit/>
          </a:bodyPr>
          <a:lstStyle/>
          <a:p>
            <a:pPr marL="419100" indent="-285750">
              <a:buSzPts val="1500"/>
            </a:pPr>
            <a:r>
              <a:rPr lang="it-IT" sz="1500" dirty="0">
                <a:solidFill>
                  <a:srgbClr val="FFFFFF"/>
                </a:solidFill>
                <a:latin typeface="+mn-lt"/>
              </a:rPr>
              <a:t>Il metodo CCM si è verificato essere piuttosto efficace nell’estrazione del pattern venoso per quegli individui in cui esso è sufficientemente spesso e la vena principale è anche sufficientemente profonda.</a:t>
            </a:r>
          </a:p>
          <a:p>
            <a:pPr marL="419100" indent="-285750">
              <a:buSzPts val="1500"/>
            </a:pPr>
            <a:r>
              <a:rPr lang="it-IT" sz="1500" dirty="0">
                <a:solidFill>
                  <a:srgbClr val="FFFFFF"/>
                </a:solidFill>
                <a:latin typeface="+mn-lt"/>
              </a:rPr>
              <a:t>Soffre però di alcune limitazioni legate soprattutto alle assunzioni fatte a monte dello sviluppo del codice, unite anche a scelte implementative discutibili o poco generali.</a:t>
            </a:r>
          </a:p>
          <a:p>
            <a:pPr marL="419100" indent="-285750">
              <a:buSzPts val="1500"/>
            </a:pPr>
            <a:r>
              <a:rPr lang="it-IT" sz="1500" dirty="0">
                <a:solidFill>
                  <a:srgbClr val="FFFFFF"/>
                </a:solidFill>
                <a:latin typeface="+mn-lt"/>
              </a:rPr>
              <a:t>Verranno analizzate le principali "categorie" di limitazioni, dato che spesso una limitazione si presenta in diversi punti del metodo.</a:t>
            </a:r>
          </a:p>
        </p:txBody>
      </p:sp>
    </p:spTree>
    <p:extLst>
      <p:ext uri="{BB962C8B-B14F-4D97-AF65-F5344CB8AC3E}">
        <p14:creationId xmlns:p14="http://schemas.microsoft.com/office/powerpoint/2010/main" val="402845204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773">
          <a:extLst>
            <a:ext uri="{FF2B5EF4-FFF2-40B4-BE49-F238E27FC236}">
              <a16:creationId xmlns:a16="http://schemas.microsoft.com/office/drawing/2014/main" id="{D6324B46-0C42-2CD0-10CC-D8686C8FCAFB}"/>
            </a:ext>
          </a:extLst>
        </p:cNvPr>
        <p:cNvGrpSpPr/>
        <p:nvPr/>
      </p:nvGrpSpPr>
      <p:grpSpPr>
        <a:xfrm>
          <a:off x="0" y="0"/>
          <a:ext cx="0" cy="0"/>
          <a:chOff x="0" y="0"/>
          <a:chExt cx="0" cy="0"/>
        </a:xfrm>
      </p:grpSpPr>
      <p:sp>
        <p:nvSpPr>
          <p:cNvPr id="774" name="Google Shape;774;p77">
            <a:extLst>
              <a:ext uri="{FF2B5EF4-FFF2-40B4-BE49-F238E27FC236}">
                <a16:creationId xmlns:a16="http://schemas.microsoft.com/office/drawing/2014/main" id="{A189F452-6135-14EA-0D3D-5BDE5FF4700F}"/>
              </a:ext>
            </a:extLst>
          </p:cNvPr>
          <p:cNvSpPr/>
          <p:nvPr/>
        </p:nvSpPr>
        <p:spPr>
          <a:xfrm>
            <a:off x="7040600" y="3923575"/>
            <a:ext cx="2106350" cy="1222450"/>
          </a:xfrm>
          <a:custGeom>
            <a:avLst/>
            <a:gdLst/>
            <a:ahLst/>
            <a:cxnLst/>
            <a:rect l="l" t="t" r="r" b="b"/>
            <a:pathLst>
              <a:path w="84254" h="48898" extrusionOk="0">
                <a:moveTo>
                  <a:pt x="0" y="0"/>
                </a:moveTo>
                <a:lnTo>
                  <a:pt x="50319" y="0"/>
                </a:lnTo>
                <a:lnTo>
                  <a:pt x="84254" y="33935"/>
                </a:lnTo>
                <a:lnTo>
                  <a:pt x="84254" y="48898"/>
                </a:lnTo>
                <a:lnTo>
                  <a:pt x="48798" y="48898"/>
                </a:lnTo>
                <a:close/>
              </a:path>
            </a:pathLst>
          </a:custGeom>
          <a:solidFill>
            <a:schemeClr val="accent3"/>
          </a:solidFill>
          <a:ln>
            <a:noFill/>
          </a:ln>
        </p:spPr>
      </p:sp>
      <p:sp>
        <p:nvSpPr>
          <p:cNvPr id="775" name="Google Shape;775;p77">
            <a:extLst>
              <a:ext uri="{FF2B5EF4-FFF2-40B4-BE49-F238E27FC236}">
                <a16:creationId xmlns:a16="http://schemas.microsoft.com/office/drawing/2014/main" id="{F17D6719-4E5C-676A-2C2D-1694193BA611}"/>
              </a:ext>
            </a:extLst>
          </p:cNvPr>
          <p:cNvSpPr txBox="1">
            <a:spLocks noGrp="1"/>
          </p:cNvSpPr>
          <p:nvPr>
            <p:ph type="title"/>
          </p:nvPr>
        </p:nvSpPr>
        <p:spPr>
          <a:xfrm>
            <a:off x="1212574" y="344500"/>
            <a:ext cx="7931425" cy="499562"/>
          </a:xfrm>
          <a:prstGeom prst="rect">
            <a:avLst/>
          </a:prstGeom>
        </p:spPr>
        <p:txBody>
          <a:bodyPr spcFirstLastPara="1" wrap="square" lIns="91425" tIns="91425" rIns="91425" bIns="91425" anchor="t" anchorCtr="0">
            <a:noAutofit/>
          </a:bodyPr>
          <a:lstStyle/>
          <a:p>
            <a:pPr lvl="0"/>
            <a:r>
              <a:rPr lang="it-IT" sz="1800" dirty="0">
                <a:solidFill>
                  <a:srgbClr val="FFFFFF"/>
                </a:solidFill>
                <a:latin typeface="+mj-lt"/>
              </a:rPr>
              <a:t>Analisi critica del metodo CCM: </a:t>
            </a:r>
            <a:r>
              <a:rPr lang="it-IT" sz="1800" u="sng" dirty="0">
                <a:solidFill>
                  <a:srgbClr val="FFFFFF"/>
                </a:solidFill>
                <a:latin typeface="+mj-lt"/>
              </a:rPr>
              <a:t>Soglie prefissate a un valore specifico</a:t>
            </a:r>
          </a:p>
        </p:txBody>
      </p:sp>
      <p:sp>
        <p:nvSpPr>
          <p:cNvPr id="777" name="Google Shape;777;p77">
            <a:extLst>
              <a:ext uri="{FF2B5EF4-FFF2-40B4-BE49-F238E27FC236}">
                <a16:creationId xmlns:a16="http://schemas.microsoft.com/office/drawing/2014/main" id="{8439A87B-CB77-594B-A71D-C9F5AC3745A2}"/>
              </a:ext>
            </a:extLst>
          </p:cNvPr>
          <p:cNvSpPr txBox="1">
            <a:spLocks noGrp="1"/>
          </p:cNvSpPr>
          <p:nvPr>
            <p:ph type="body" idx="1"/>
          </p:nvPr>
        </p:nvSpPr>
        <p:spPr>
          <a:xfrm>
            <a:off x="1212575" y="1515694"/>
            <a:ext cx="7039238" cy="2112111"/>
          </a:xfrm>
          <a:prstGeom prst="rect">
            <a:avLst/>
          </a:prstGeom>
        </p:spPr>
        <p:txBody>
          <a:bodyPr spcFirstLastPara="1" wrap="square" lIns="91425" tIns="91425" rIns="91425" bIns="91425" anchor="t" anchorCtr="0">
            <a:noAutofit/>
          </a:bodyPr>
          <a:lstStyle/>
          <a:p>
            <a:pPr marL="419100" indent="-285750">
              <a:buSzPts val="1500"/>
            </a:pPr>
            <a:r>
              <a:rPr lang="it-IT" sz="1500" dirty="0">
                <a:solidFill>
                  <a:srgbClr val="FFFFFF"/>
                </a:solidFill>
                <a:latin typeface="+mn-lt"/>
              </a:rPr>
              <a:t>Quello delle soglie prefissate a un valore specifico è sicuramente il problema più presente nel metodo. </a:t>
            </a:r>
          </a:p>
          <a:p>
            <a:pPr marL="419100" indent="-285750">
              <a:buSzPts val="1500"/>
            </a:pPr>
            <a:r>
              <a:rPr lang="it-IT" sz="1500" dirty="0">
                <a:solidFill>
                  <a:srgbClr val="FFFFFF"/>
                </a:solidFill>
                <a:latin typeface="+mn-lt"/>
              </a:rPr>
              <a:t>Il problema insito nel fissare a monte una soglia a un valore specifico risiede nel fatto che andrebbe dimostrata l’efficacia di tale valore in diverse situazioni e casistiche. </a:t>
            </a:r>
          </a:p>
          <a:p>
            <a:pPr marL="419100" indent="-285750">
              <a:buSzPts val="1500"/>
            </a:pPr>
            <a:r>
              <a:rPr lang="it-IT" sz="1500" dirty="0">
                <a:solidFill>
                  <a:srgbClr val="FFFFFF"/>
                </a:solidFill>
                <a:latin typeface="+mn-lt"/>
              </a:rPr>
              <a:t>Di conseguenza queste soglie impediscono al metodo CCM di essere autoesplicativo e generale.</a:t>
            </a:r>
            <a:br>
              <a:rPr lang="it-IT" sz="1300" dirty="0">
                <a:solidFill>
                  <a:srgbClr val="FFFFFF"/>
                </a:solidFill>
                <a:latin typeface="+mn-lt"/>
              </a:rPr>
            </a:br>
            <a:endParaRPr lang="it-IT" sz="1300" dirty="0">
              <a:solidFill>
                <a:srgbClr val="FFFFFF"/>
              </a:solidFill>
              <a:latin typeface="+mn-lt"/>
            </a:endParaRPr>
          </a:p>
        </p:txBody>
      </p:sp>
    </p:spTree>
    <p:extLst>
      <p:ext uri="{BB962C8B-B14F-4D97-AF65-F5344CB8AC3E}">
        <p14:creationId xmlns:p14="http://schemas.microsoft.com/office/powerpoint/2010/main" val="246051428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773">
          <a:extLst>
            <a:ext uri="{FF2B5EF4-FFF2-40B4-BE49-F238E27FC236}">
              <a16:creationId xmlns:a16="http://schemas.microsoft.com/office/drawing/2014/main" id="{A8EB16E2-CB44-670D-90A9-EECB6B7117B2}"/>
            </a:ext>
          </a:extLst>
        </p:cNvPr>
        <p:cNvGrpSpPr/>
        <p:nvPr/>
      </p:nvGrpSpPr>
      <p:grpSpPr>
        <a:xfrm>
          <a:off x="0" y="0"/>
          <a:ext cx="0" cy="0"/>
          <a:chOff x="0" y="0"/>
          <a:chExt cx="0" cy="0"/>
        </a:xfrm>
      </p:grpSpPr>
      <p:sp>
        <p:nvSpPr>
          <p:cNvPr id="774" name="Google Shape;774;p77">
            <a:extLst>
              <a:ext uri="{FF2B5EF4-FFF2-40B4-BE49-F238E27FC236}">
                <a16:creationId xmlns:a16="http://schemas.microsoft.com/office/drawing/2014/main" id="{23379973-7AD6-B833-BD76-C50C62F79E4D}"/>
              </a:ext>
            </a:extLst>
          </p:cNvPr>
          <p:cNvSpPr/>
          <p:nvPr/>
        </p:nvSpPr>
        <p:spPr>
          <a:xfrm>
            <a:off x="7040600" y="3923575"/>
            <a:ext cx="2106350" cy="1222450"/>
          </a:xfrm>
          <a:custGeom>
            <a:avLst/>
            <a:gdLst/>
            <a:ahLst/>
            <a:cxnLst/>
            <a:rect l="l" t="t" r="r" b="b"/>
            <a:pathLst>
              <a:path w="84254" h="48898" extrusionOk="0">
                <a:moveTo>
                  <a:pt x="0" y="0"/>
                </a:moveTo>
                <a:lnTo>
                  <a:pt x="50319" y="0"/>
                </a:lnTo>
                <a:lnTo>
                  <a:pt x="84254" y="33935"/>
                </a:lnTo>
                <a:lnTo>
                  <a:pt x="84254" y="48898"/>
                </a:lnTo>
                <a:lnTo>
                  <a:pt x="48798" y="48898"/>
                </a:lnTo>
                <a:close/>
              </a:path>
            </a:pathLst>
          </a:custGeom>
          <a:solidFill>
            <a:schemeClr val="accent3"/>
          </a:solidFill>
          <a:ln>
            <a:noFill/>
          </a:ln>
        </p:spPr>
      </p:sp>
      <p:sp>
        <p:nvSpPr>
          <p:cNvPr id="775" name="Google Shape;775;p77">
            <a:extLst>
              <a:ext uri="{FF2B5EF4-FFF2-40B4-BE49-F238E27FC236}">
                <a16:creationId xmlns:a16="http://schemas.microsoft.com/office/drawing/2014/main" id="{0207422C-FA5C-E57F-6E08-67EE1538E750}"/>
              </a:ext>
            </a:extLst>
          </p:cNvPr>
          <p:cNvSpPr txBox="1">
            <a:spLocks noGrp="1"/>
          </p:cNvSpPr>
          <p:nvPr>
            <p:ph type="title"/>
          </p:nvPr>
        </p:nvSpPr>
        <p:spPr>
          <a:xfrm>
            <a:off x="1212574" y="344500"/>
            <a:ext cx="7931425" cy="499562"/>
          </a:xfrm>
          <a:prstGeom prst="rect">
            <a:avLst/>
          </a:prstGeom>
        </p:spPr>
        <p:txBody>
          <a:bodyPr spcFirstLastPara="1" wrap="square" lIns="91425" tIns="91425" rIns="91425" bIns="91425" anchor="t" anchorCtr="0">
            <a:noAutofit/>
          </a:bodyPr>
          <a:lstStyle/>
          <a:p>
            <a:pPr lvl="0"/>
            <a:r>
              <a:rPr lang="it-IT" sz="1800" dirty="0">
                <a:solidFill>
                  <a:srgbClr val="FFFFFF"/>
                </a:solidFill>
                <a:latin typeface="+mj-lt"/>
              </a:rPr>
              <a:t>Analisi critica del metodo CCM: </a:t>
            </a:r>
            <a:r>
              <a:rPr lang="it-IT" sz="1800" u="sng" dirty="0">
                <a:solidFill>
                  <a:srgbClr val="FFFFFF"/>
                </a:solidFill>
                <a:latin typeface="+mj-lt"/>
              </a:rPr>
              <a:t>Soglie prefissate a un valore specifico</a:t>
            </a:r>
          </a:p>
        </p:txBody>
      </p:sp>
      <mc:AlternateContent xmlns:mc="http://schemas.openxmlformats.org/markup-compatibility/2006">
        <mc:Choice xmlns:a14="http://schemas.microsoft.com/office/drawing/2010/main" Requires="a14">
          <p:sp>
            <p:nvSpPr>
              <p:cNvPr id="777" name="Google Shape;777;p77">
                <a:extLst>
                  <a:ext uri="{FF2B5EF4-FFF2-40B4-BE49-F238E27FC236}">
                    <a16:creationId xmlns:a16="http://schemas.microsoft.com/office/drawing/2014/main" id="{B7F4AE6F-8CE6-F986-FAD9-B19827D1429F}"/>
                  </a:ext>
                </a:extLst>
              </p:cNvPr>
              <p:cNvSpPr txBox="1">
                <a:spLocks noGrp="1"/>
              </p:cNvSpPr>
              <p:nvPr>
                <p:ph type="body" idx="1"/>
              </p:nvPr>
            </p:nvSpPr>
            <p:spPr>
              <a:xfrm>
                <a:off x="1212575" y="844062"/>
                <a:ext cx="7061450" cy="3906489"/>
              </a:xfrm>
              <a:prstGeom prst="rect">
                <a:avLst/>
              </a:prstGeom>
            </p:spPr>
            <p:txBody>
              <a:bodyPr spcFirstLastPara="1" wrap="square" lIns="91425" tIns="91425" rIns="91425" bIns="91425" anchor="t" anchorCtr="0">
                <a:noAutofit/>
              </a:bodyPr>
              <a:lstStyle/>
              <a:p>
                <a:pPr marL="419100" indent="-285750">
                  <a:buSzPts val="1500"/>
                </a:pPr>
                <a:r>
                  <a:rPr lang="it-IT" sz="1500" dirty="0">
                    <a:solidFill>
                      <a:srgbClr val="FFFFFF"/>
                    </a:solidFill>
                    <a:latin typeface="+mn-lt"/>
                  </a:rPr>
                  <a:t>Sono stati proposti diversi metodi alternativi per il calcolo/sostituzione di queste soglie. Ognuno di questi metodi è stato scelto valutando il contesto di applicazione della soglia e valutando la letteratura:</a:t>
                </a:r>
              </a:p>
              <a:p>
                <a:pPr marL="876300" lvl="1" indent="-285750">
                  <a:buSzPts val="1500"/>
                </a:pPr>
                <a:r>
                  <a:rPr lang="it-IT" sz="1300" dirty="0">
                    <a:solidFill>
                      <a:srgbClr val="FFFFFF"/>
                    </a:solidFill>
                    <a:latin typeface="+mn-lt"/>
                  </a:rPr>
                  <a:t>Sostituzione della soglia: da una soglia locale a una soglia globale tipo Otsu, perché automatica, semplice e robusta.</a:t>
                </a:r>
              </a:p>
              <a:p>
                <a:pPr marL="876300" lvl="1" indent="-285750">
                  <a:buSzPts val="1500"/>
                </a:pPr>
                <a:r>
                  <a:rPr lang="it-IT" sz="1300" dirty="0">
                    <a:solidFill>
                      <a:srgbClr val="FFFFFF"/>
                    </a:solidFill>
                    <a:latin typeface="+mn-lt"/>
                  </a:rPr>
                  <a:t>Conversione della soglia: da una soglia riferita a slice del volume a una soglia riferita a mm. In questo modo si possono utilizzare range anatomici tipici come range/soglie plausibili.</a:t>
                </a:r>
              </a:p>
              <a:p>
                <a:pPr marL="876300" lvl="1" indent="-285750">
                  <a:buSzPts val="1500"/>
                </a:pPr>
                <a:r>
                  <a:rPr lang="it-IT" sz="1300" dirty="0">
                    <a:solidFill>
                      <a:srgbClr val="FFFFFF"/>
                    </a:solidFill>
                    <a:latin typeface="+mn-lt"/>
                  </a:rPr>
                  <a:t>Conversione della soglia: da una soglia fissata a una adattiva come una </a:t>
                </a:r>
                <a14:m>
                  <m:oMath xmlns:m="http://schemas.openxmlformats.org/officeDocument/2006/math">
                    <m:r>
                      <a:rPr lang="it-IT" sz="1300" i="1" dirty="0" smtClean="0">
                        <a:solidFill>
                          <a:srgbClr val="FFFFFF"/>
                        </a:solidFill>
                        <a:latin typeface="Cambria Math" panose="02040503050406030204" pitchFamily="18" charset="0"/>
                      </a:rPr>
                      <m:t>𝑞𝑢𝑎𝑛𝑡𝑖𝑙𝑒</m:t>
                    </m:r>
                    <m:r>
                      <a:rPr lang="it-IT" sz="1300" i="1" dirty="0" smtClean="0">
                        <a:solidFill>
                          <a:srgbClr val="FFFFFF"/>
                        </a:solidFill>
                        <a:latin typeface="Cambria Math" panose="02040503050406030204" pitchFamily="18" charset="0"/>
                      </a:rPr>
                      <m:t> </m:t>
                    </m:r>
                    <m:r>
                      <a:rPr lang="it-IT" sz="1300" i="1" dirty="0" smtClean="0">
                        <a:solidFill>
                          <a:srgbClr val="FFFFFF"/>
                        </a:solidFill>
                        <a:latin typeface="Cambria Math" panose="02040503050406030204" pitchFamily="18" charset="0"/>
                      </a:rPr>
                      <m:t>𝑡h𝑟𝑒𝑠h𝑜𝑙𝑑</m:t>
                    </m:r>
                  </m:oMath>
                </a14:m>
                <a:r>
                  <a:rPr lang="it-IT" sz="1300" dirty="0">
                    <a:solidFill>
                      <a:srgbClr val="FFFFFF"/>
                    </a:solidFill>
                    <a:latin typeface="+mn-lt"/>
                  </a:rPr>
                  <a:t>, in cui il quantile è scelto in maniera </a:t>
                </a:r>
                <a14:m>
                  <m:oMath xmlns:m="http://schemas.openxmlformats.org/officeDocument/2006/math">
                    <m:r>
                      <a:rPr lang="it-IT" sz="1300" i="1" dirty="0" smtClean="0">
                        <a:solidFill>
                          <a:srgbClr val="FFFFFF"/>
                        </a:solidFill>
                        <a:latin typeface="Cambria Math" panose="02040503050406030204" pitchFamily="18" charset="0"/>
                      </a:rPr>
                      <m:t>𝑑𝑎𝑡𝑎</m:t>
                    </m:r>
                    <m:r>
                      <a:rPr lang="it-IT" sz="1300" i="1" dirty="0" smtClean="0">
                        <a:solidFill>
                          <a:srgbClr val="FFFFFF"/>
                        </a:solidFill>
                        <a:latin typeface="Cambria Math" panose="02040503050406030204" pitchFamily="18" charset="0"/>
                      </a:rPr>
                      <m:t>−</m:t>
                    </m:r>
                    <m:r>
                      <a:rPr lang="it-IT" sz="1300" i="1" dirty="0" smtClean="0">
                        <a:solidFill>
                          <a:srgbClr val="FFFFFF"/>
                        </a:solidFill>
                        <a:latin typeface="Cambria Math" panose="02040503050406030204" pitchFamily="18" charset="0"/>
                      </a:rPr>
                      <m:t>𝑑𝑟𝑖𝑣𝑒𝑛</m:t>
                    </m:r>
                  </m:oMath>
                </a14:m>
                <a:r>
                  <a:rPr lang="it-IT" sz="1300" dirty="0">
                    <a:solidFill>
                      <a:srgbClr val="FFFFFF"/>
                    </a:solidFill>
                    <a:latin typeface="+mn-lt"/>
                  </a:rPr>
                  <a:t>;</a:t>
                </a:r>
              </a:p>
              <a:p>
                <a:pPr marL="876300" lvl="1" indent="-285750">
                  <a:buSzPts val="1500"/>
                </a:pPr>
                <a:r>
                  <a:rPr lang="it-IT" sz="1300" dirty="0">
                    <a:solidFill>
                      <a:srgbClr val="FFFFFF"/>
                    </a:solidFill>
                    <a:latin typeface="+mn-lt"/>
                  </a:rPr>
                  <a:t>Conversione della soglia: da una soglia statistica ingegnerizzata ad-hoc ad una soglia statistica ampiamente studiata e validata tipo MAD (</a:t>
                </a:r>
                <a:r>
                  <a:rPr lang="it-IT" sz="1300" dirty="0" err="1">
                    <a:solidFill>
                      <a:srgbClr val="FFFFFF"/>
                    </a:solidFill>
                    <a:latin typeface="+mn-lt"/>
                  </a:rPr>
                  <a:t>Median</a:t>
                </a:r>
                <a:r>
                  <a:rPr lang="it-IT" sz="1300" dirty="0">
                    <a:solidFill>
                      <a:srgbClr val="FFFFFF"/>
                    </a:solidFill>
                    <a:latin typeface="+mn-lt"/>
                  </a:rPr>
                  <a:t> Absolute </a:t>
                </a:r>
                <a:r>
                  <a:rPr lang="it-IT" sz="1300" dirty="0" err="1">
                    <a:solidFill>
                      <a:srgbClr val="FFFFFF"/>
                    </a:solidFill>
                    <a:latin typeface="+mn-lt"/>
                  </a:rPr>
                  <a:t>Deviation</a:t>
                </a:r>
                <a:r>
                  <a:rPr lang="it-IT" sz="1300" dirty="0">
                    <a:solidFill>
                      <a:srgbClr val="FFFFFF"/>
                    </a:solidFill>
                    <a:latin typeface="+mn-lt"/>
                  </a:rPr>
                  <a:t>).</a:t>
                </a:r>
                <a:br>
                  <a:rPr lang="it-IT" sz="1300" dirty="0">
                    <a:solidFill>
                      <a:srgbClr val="FFFFFF"/>
                    </a:solidFill>
                    <a:latin typeface="+mn-lt"/>
                  </a:rPr>
                </a:br>
                <a:endParaRPr lang="it-IT" sz="1300" dirty="0">
                  <a:solidFill>
                    <a:srgbClr val="FFFFFF"/>
                  </a:solidFill>
                  <a:latin typeface="+mn-lt"/>
                </a:endParaRPr>
              </a:p>
            </p:txBody>
          </p:sp>
        </mc:Choice>
        <mc:Fallback>
          <p:sp>
            <p:nvSpPr>
              <p:cNvPr id="777" name="Google Shape;777;p77">
                <a:extLst>
                  <a:ext uri="{FF2B5EF4-FFF2-40B4-BE49-F238E27FC236}">
                    <a16:creationId xmlns:a16="http://schemas.microsoft.com/office/drawing/2014/main" id="{B7F4AE6F-8CE6-F986-FAD9-B19827D1429F}"/>
                  </a:ext>
                </a:extLst>
              </p:cNvPr>
              <p:cNvSpPr txBox="1">
                <a:spLocks noGrp="1" noRot="1" noChangeAspect="1" noMove="1" noResize="1" noEditPoints="1" noAdjustHandles="1" noChangeArrowheads="1" noChangeShapeType="1" noTextEdit="1"/>
              </p:cNvSpPr>
              <p:nvPr>
                <p:ph type="body" idx="1"/>
              </p:nvPr>
            </p:nvSpPr>
            <p:spPr>
              <a:xfrm>
                <a:off x="1212575" y="844062"/>
                <a:ext cx="7061450" cy="3906489"/>
              </a:xfrm>
              <a:prstGeom prst="rect">
                <a:avLst/>
              </a:prstGeom>
              <a:blipFill>
                <a:blip r:embed="rId3"/>
                <a:stretch>
                  <a:fillRect b="-3744"/>
                </a:stretch>
              </a:blipFill>
            </p:spPr>
            <p:txBody>
              <a:bodyPr/>
              <a:lstStyle/>
              <a:p>
                <a:r>
                  <a:rPr lang="it-IT">
                    <a:noFill/>
                  </a:rPr>
                  <a:t> </a:t>
                </a:r>
              </a:p>
            </p:txBody>
          </p:sp>
        </mc:Fallback>
      </mc:AlternateContent>
    </p:spTree>
    <p:extLst>
      <p:ext uri="{BB962C8B-B14F-4D97-AF65-F5344CB8AC3E}">
        <p14:creationId xmlns:p14="http://schemas.microsoft.com/office/powerpoint/2010/main" val="46564073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773">
          <a:extLst>
            <a:ext uri="{FF2B5EF4-FFF2-40B4-BE49-F238E27FC236}">
              <a16:creationId xmlns:a16="http://schemas.microsoft.com/office/drawing/2014/main" id="{C749FE06-F31F-4340-4F7D-BAE5DC69E8A8}"/>
            </a:ext>
          </a:extLst>
        </p:cNvPr>
        <p:cNvGrpSpPr/>
        <p:nvPr/>
      </p:nvGrpSpPr>
      <p:grpSpPr>
        <a:xfrm>
          <a:off x="0" y="0"/>
          <a:ext cx="0" cy="0"/>
          <a:chOff x="0" y="0"/>
          <a:chExt cx="0" cy="0"/>
        </a:xfrm>
      </p:grpSpPr>
      <p:sp>
        <p:nvSpPr>
          <p:cNvPr id="774" name="Google Shape;774;p77">
            <a:extLst>
              <a:ext uri="{FF2B5EF4-FFF2-40B4-BE49-F238E27FC236}">
                <a16:creationId xmlns:a16="http://schemas.microsoft.com/office/drawing/2014/main" id="{CE885A96-4089-3872-C02F-B5AF94AF5BCE}"/>
              </a:ext>
            </a:extLst>
          </p:cNvPr>
          <p:cNvSpPr/>
          <p:nvPr/>
        </p:nvSpPr>
        <p:spPr>
          <a:xfrm>
            <a:off x="7040600" y="3923575"/>
            <a:ext cx="2106350" cy="1222450"/>
          </a:xfrm>
          <a:custGeom>
            <a:avLst/>
            <a:gdLst/>
            <a:ahLst/>
            <a:cxnLst/>
            <a:rect l="l" t="t" r="r" b="b"/>
            <a:pathLst>
              <a:path w="84254" h="48898" extrusionOk="0">
                <a:moveTo>
                  <a:pt x="0" y="0"/>
                </a:moveTo>
                <a:lnTo>
                  <a:pt x="50319" y="0"/>
                </a:lnTo>
                <a:lnTo>
                  <a:pt x="84254" y="33935"/>
                </a:lnTo>
                <a:lnTo>
                  <a:pt x="84254" y="48898"/>
                </a:lnTo>
                <a:lnTo>
                  <a:pt x="48798" y="48898"/>
                </a:lnTo>
                <a:close/>
              </a:path>
            </a:pathLst>
          </a:custGeom>
          <a:solidFill>
            <a:schemeClr val="accent3"/>
          </a:solidFill>
          <a:ln>
            <a:noFill/>
          </a:ln>
        </p:spPr>
      </p:sp>
      <p:sp>
        <p:nvSpPr>
          <p:cNvPr id="775" name="Google Shape;775;p77">
            <a:extLst>
              <a:ext uri="{FF2B5EF4-FFF2-40B4-BE49-F238E27FC236}">
                <a16:creationId xmlns:a16="http://schemas.microsoft.com/office/drawing/2014/main" id="{E95A3D0A-228C-9934-BACD-F0E9D403C513}"/>
              </a:ext>
            </a:extLst>
          </p:cNvPr>
          <p:cNvSpPr txBox="1">
            <a:spLocks noGrp="1"/>
          </p:cNvSpPr>
          <p:nvPr>
            <p:ph type="title"/>
          </p:nvPr>
        </p:nvSpPr>
        <p:spPr>
          <a:xfrm>
            <a:off x="1212574" y="344499"/>
            <a:ext cx="7931425" cy="661139"/>
          </a:xfrm>
          <a:prstGeom prst="rect">
            <a:avLst/>
          </a:prstGeom>
        </p:spPr>
        <p:txBody>
          <a:bodyPr spcFirstLastPara="1" wrap="square" lIns="91425" tIns="91425" rIns="91425" bIns="91425" anchor="t" anchorCtr="0">
            <a:noAutofit/>
          </a:bodyPr>
          <a:lstStyle/>
          <a:p>
            <a:pPr lvl="0"/>
            <a:r>
              <a:rPr lang="it-IT" sz="1600" dirty="0">
                <a:solidFill>
                  <a:srgbClr val="FFFFFF"/>
                </a:solidFill>
                <a:latin typeface="+mj-lt"/>
              </a:rPr>
              <a:t>Analisi critica del metodo CCM: </a:t>
            </a:r>
            <a:r>
              <a:rPr lang="it-IT" sz="1600" u="sng" dirty="0">
                <a:solidFill>
                  <a:srgbClr val="FFFFFF"/>
                </a:solidFill>
                <a:latin typeface="+mj-lt"/>
              </a:rPr>
              <a:t>Calcolo non standard del valore ottimo di una soglia adattiva</a:t>
            </a:r>
          </a:p>
        </p:txBody>
      </p:sp>
      <mc:AlternateContent xmlns:mc="http://schemas.openxmlformats.org/markup-compatibility/2006">
        <mc:Choice xmlns:a14="http://schemas.microsoft.com/office/drawing/2010/main" Requires="a14">
          <p:sp>
            <p:nvSpPr>
              <p:cNvPr id="777" name="Google Shape;777;p77">
                <a:extLst>
                  <a:ext uri="{FF2B5EF4-FFF2-40B4-BE49-F238E27FC236}">
                    <a16:creationId xmlns:a16="http://schemas.microsoft.com/office/drawing/2014/main" id="{D1400BFD-1A37-DF3D-F793-A88C4919811F}"/>
                  </a:ext>
                </a:extLst>
              </p:cNvPr>
              <p:cNvSpPr txBox="1">
                <a:spLocks noGrp="1"/>
              </p:cNvSpPr>
              <p:nvPr>
                <p:ph type="body" idx="1"/>
              </p:nvPr>
            </p:nvSpPr>
            <p:spPr>
              <a:xfrm>
                <a:off x="1212575" y="1005638"/>
                <a:ext cx="7079960" cy="3954938"/>
              </a:xfrm>
              <a:prstGeom prst="rect">
                <a:avLst/>
              </a:prstGeom>
            </p:spPr>
            <p:txBody>
              <a:bodyPr spcFirstLastPara="1" wrap="square" lIns="91425" tIns="91425" rIns="91425" bIns="91425" anchor="t" anchorCtr="0">
                <a:noAutofit/>
              </a:bodyPr>
              <a:lstStyle/>
              <a:p>
                <a:pPr marL="419100" indent="-285750">
                  <a:buSzPts val="1500"/>
                </a:pPr>
                <a:r>
                  <a:rPr lang="it-IT" sz="1500" dirty="0">
                    <a:solidFill>
                      <a:srgbClr val="FFFFFF"/>
                    </a:solidFill>
                    <a:latin typeface="+mn-lt"/>
                  </a:rPr>
                  <a:t>In questo caso si tratta di soglie adattive. Vengono provate tutte le soglie possibili.</a:t>
                </a:r>
                <a:endParaRPr lang="it-IT" sz="1300" dirty="0">
                  <a:solidFill>
                    <a:srgbClr val="FFFFFF"/>
                  </a:solidFill>
                  <a:latin typeface="+mn-lt"/>
                </a:endParaRPr>
              </a:p>
              <a:p>
                <a:pPr marL="419100" indent="-285750">
                  <a:buSzPts val="1500"/>
                </a:pPr>
                <a:r>
                  <a:rPr lang="it-IT" sz="1500" dirty="0">
                    <a:solidFill>
                      <a:srgbClr val="FFFFFF"/>
                    </a:solidFill>
                    <a:latin typeface="+mn-lt"/>
                  </a:rPr>
                  <a:t>Per ogni soglia viene calcolata una metrica, in genere il numero di componenti connesse 2D o 3D.</a:t>
                </a:r>
              </a:p>
              <a:p>
                <a:pPr marL="419100" indent="-285750">
                  <a:buSzPts val="1500"/>
                </a:pPr>
                <a:r>
                  <a:rPr lang="it-IT" sz="1500" dirty="0">
                    <a:solidFill>
                      <a:srgbClr val="FFFFFF"/>
                    </a:solidFill>
                    <a:latin typeface="+mn-lt"/>
                  </a:rPr>
                  <a:t>Infine viene generata una curva che mette in relazione </a:t>
                </a:r>
                <a14:m>
                  <m:oMath xmlns:m="http://schemas.openxmlformats.org/officeDocument/2006/math">
                    <m:r>
                      <a:rPr lang="it-IT" sz="1500" i="1" dirty="0" smtClean="0">
                        <a:solidFill>
                          <a:srgbClr val="FFFFFF"/>
                        </a:solidFill>
                        <a:latin typeface="Cambria Math" panose="02040503050406030204" pitchFamily="18" charset="0"/>
                      </a:rPr>
                      <m:t>𝑠𝑜𝑔𝑙𝑖𝑎</m:t>
                    </m:r>
                  </m:oMath>
                </a14:m>
                <a:r>
                  <a:rPr lang="it-IT" sz="1500" dirty="0">
                    <a:solidFill>
                      <a:srgbClr val="FFFFFF"/>
                    </a:solidFill>
                    <a:latin typeface="+mn-lt"/>
                  </a:rPr>
                  <a:t> e </a:t>
                </a:r>
                <a14:m>
                  <m:oMath xmlns:m="http://schemas.openxmlformats.org/officeDocument/2006/math">
                    <m:r>
                      <a:rPr lang="it-IT" sz="1500" i="1" dirty="0" smtClean="0">
                        <a:solidFill>
                          <a:srgbClr val="FFFFFF"/>
                        </a:solidFill>
                        <a:latin typeface="Cambria Math" panose="02040503050406030204" pitchFamily="18" charset="0"/>
                      </a:rPr>
                      <m:t>#</m:t>
                    </m:r>
                    <m:r>
                      <a:rPr lang="it-IT" sz="1500" i="1" dirty="0" smtClean="0">
                        <a:solidFill>
                          <a:srgbClr val="FFFFFF"/>
                        </a:solidFill>
                        <a:latin typeface="Cambria Math" panose="02040503050406030204" pitchFamily="18" charset="0"/>
                      </a:rPr>
                      <m:t>𝐶𝐶</m:t>
                    </m:r>
                  </m:oMath>
                </a14:m>
                <a:r>
                  <a:rPr lang="it-IT" sz="1300" dirty="0">
                    <a:solidFill>
                      <a:srgbClr val="FFFFFF"/>
                    </a:solidFill>
                    <a:latin typeface="+mn-lt"/>
                  </a:rPr>
                  <a:t>.</a:t>
                </a:r>
              </a:p>
              <a:p>
                <a:pPr marL="419100" indent="-285750">
                  <a:buSzPts val="1500"/>
                </a:pPr>
                <a:r>
                  <a:rPr lang="it-IT" sz="1500" dirty="0">
                    <a:solidFill>
                      <a:srgbClr val="FFFFFF"/>
                    </a:solidFill>
                    <a:latin typeface="+mn-lt"/>
                  </a:rPr>
                  <a:t>Il problema risiede nei meccanismi che poi vengono utilizzati per la selezione della soglia ottima. Anzitutto perché passano per forti sessioni di smoothing della spezzata che la rendono meno variabile e si perde di conseguenza molta informazione. E infine perché il valore ottimo viene selezionato con metodi non standard e creati ad-hoc.</a:t>
                </a:r>
              </a:p>
              <a:p>
                <a:pPr marL="419100" indent="-285750">
                  <a:buSzPts val="1500"/>
                </a:pPr>
                <a:r>
                  <a:rPr lang="it-IT" sz="1500" dirty="0">
                    <a:solidFill>
                      <a:srgbClr val="FFFFFF"/>
                    </a:solidFill>
                    <a:latin typeface="+mn-lt"/>
                  </a:rPr>
                  <a:t>Anche in questo caso queste soglie, scelte in tal modo, impediscono al metodo CCM di essere autoesplicativo e generale.</a:t>
                </a:r>
                <a:br>
                  <a:rPr lang="it-IT" sz="1300" dirty="0">
                    <a:solidFill>
                      <a:srgbClr val="FFFFFF"/>
                    </a:solidFill>
                    <a:latin typeface="+mn-lt"/>
                  </a:rPr>
                </a:br>
                <a:endParaRPr lang="it-IT" sz="1300" dirty="0">
                  <a:solidFill>
                    <a:srgbClr val="FFFFFF"/>
                  </a:solidFill>
                  <a:latin typeface="+mn-lt"/>
                </a:endParaRPr>
              </a:p>
            </p:txBody>
          </p:sp>
        </mc:Choice>
        <mc:Fallback>
          <p:sp>
            <p:nvSpPr>
              <p:cNvPr id="777" name="Google Shape;777;p77">
                <a:extLst>
                  <a:ext uri="{FF2B5EF4-FFF2-40B4-BE49-F238E27FC236}">
                    <a16:creationId xmlns:a16="http://schemas.microsoft.com/office/drawing/2014/main" id="{D1400BFD-1A37-DF3D-F793-A88C4919811F}"/>
                  </a:ext>
                </a:extLst>
              </p:cNvPr>
              <p:cNvSpPr txBox="1">
                <a:spLocks noGrp="1" noRot="1" noChangeAspect="1" noMove="1" noResize="1" noEditPoints="1" noAdjustHandles="1" noChangeArrowheads="1" noChangeShapeType="1" noTextEdit="1"/>
              </p:cNvSpPr>
              <p:nvPr>
                <p:ph type="body" idx="1"/>
              </p:nvPr>
            </p:nvSpPr>
            <p:spPr>
              <a:xfrm>
                <a:off x="1212575" y="1005638"/>
                <a:ext cx="7079960" cy="3954938"/>
              </a:xfrm>
              <a:prstGeom prst="rect">
                <a:avLst/>
              </a:prstGeom>
              <a:blipFill>
                <a:blip r:embed="rId3"/>
                <a:stretch>
                  <a:fillRect/>
                </a:stretch>
              </a:blipFill>
            </p:spPr>
            <p:txBody>
              <a:bodyPr/>
              <a:lstStyle/>
              <a:p>
                <a:r>
                  <a:rPr lang="it-IT">
                    <a:noFill/>
                  </a:rPr>
                  <a:t> </a:t>
                </a:r>
              </a:p>
            </p:txBody>
          </p:sp>
        </mc:Fallback>
      </mc:AlternateContent>
    </p:spTree>
    <p:extLst>
      <p:ext uri="{BB962C8B-B14F-4D97-AF65-F5344CB8AC3E}">
        <p14:creationId xmlns:p14="http://schemas.microsoft.com/office/powerpoint/2010/main" val="117497166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773">
          <a:extLst>
            <a:ext uri="{FF2B5EF4-FFF2-40B4-BE49-F238E27FC236}">
              <a16:creationId xmlns:a16="http://schemas.microsoft.com/office/drawing/2014/main" id="{E4B8B74B-B060-2EC6-8D09-DDE05960A32C}"/>
            </a:ext>
          </a:extLst>
        </p:cNvPr>
        <p:cNvGrpSpPr/>
        <p:nvPr/>
      </p:nvGrpSpPr>
      <p:grpSpPr>
        <a:xfrm>
          <a:off x="0" y="0"/>
          <a:ext cx="0" cy="0"/>
          <a:chOff x="0" y="0"/>
          <a:chExt cx="0" cy="0"/>
        </a:xfrm>
      </p:grpSpPr>
      <p:sp>
        <p:nvSpPr>
          <p:cNvPr id="774" name="Google Shape;774;p77">
            <a:extLst>
              <a:ext uri="{FF2B5EF4-FFF2-40B4-BE49-F238E27FC236}">
                <a16:creationId xmlns:a16="http://schemas.microsoft.com/office/drawing/2014/main" id="{701AD377-59EA-C67B-CF53-4BC515515C6A}"/>
              </a:ext>
            </a:extLst>
          </p:cNvPr>
          <p:cNvSpPr/>
          <p:nvPr/>
        </p:nvSpPr>
        <p:spPr>
          <a:xfrm>
            <a:off x="7040600" y="3923575"/>
            <a:ext cx="2106350" cy="1222450"/>
          </a:xfrm>
          <a:custGeom>
            <a:avLst/>
            <a:gdLst/>
            <a:ahLst/>
            <a:cxnLst/>
            <a:rect l="l" t="t" r="r" b="b"/>
            <a:pathLst>
              <a:path w="84254" h="48898" extrusionOk="0">
                <a:moveTo>
                  <a:pt x="0" y="0"/>
                </a:moveTo>
                <a:lnTo>
                  <a:pt x="50319" y="0"/>
                </a:lnTo>
                <a:lnTo>
                  <a:pt x="84254" y="33935"/>
                </a:lnTo>
                <a:lnTo>
                  <a:pt x="84254" y="48898"/>
                </a:lnTo>
                <a:lnTo>
                  <a:pt x="48798" y="48898"/>
                </a:lnTo>
                <a:close/>
              </a:path>
            </a:pathLst>
          </a:custGeom>
          <a:solidFill>
            <a:schemeClr val="accent3"/>
          </a:solidFill>
          <a:ln>
            <a:noFill/>
          </a:ln>
        </p:spPr>
      </p:sp>
      <p:sp>
        <p:nvSpPr>
          <p:cNvPr id="775" name="Google Shape;775;p77">
            <a:extLst>
              <a:ext uri="{FF2B5EF4-FFF2-40B4-BE49-F238E27FC236}">
                <a16:creationId xmlns:a16="http://schemas.microsoft.com/office/drawing/2014/main" id="{2637C0A8-BF77-4818-DCA5-F7806B2AE217}"/>
              </a:ext>
            </a:extLst>
          </p:cNvPr>
          <p:cNvSpPr txBox="1">
            <a:spLocks noGrp="1"/>
          </p:cNvSpPr>
          <p:nvPr>
            <p:ph type="title"/>
          </p:nvPr>
        </p:nvSpPr>
        <p:spPr>
          <a:xfrm>
            <a:off x="1212574" y="344499"/>
            <a:ext cx="7931425" cy="612689"/>
          </a:xfrm>
          <a:prstGeom prst="rect">
            <a:avLst/>
          </a:prstGeom>
        </p:spPr>
        <p:txBody>
          <a:bodyPr spcFirstLastPara="1" wrap="square" lIns="91425" tIns="91425" rIns="91425" bIns="91425" anchor="t" anchorCtr="0">
            <a:noAutofit/>
          </a:bodyPr>
          <a:lstStyle/>
          <a:p>
            <a:pPr lvl="0"/>
            <a:r>
              <a:rPr kumimoji="0" lang="it-IT" sz="1600" b="0" i="0" u="none" strike="noStrike" kern="0" cap="none" spc="0" normalizeH="0" baseline="0" noProof="0" dirty="0">
                <a:ln>
                  <a:noFill/>
                </a:ln>
                <a:solidFill>
                  <a:srgbClr val="FFFFFF"/>
                </a:solidFill>
                <a:effectLst/>
                <a:uLnTx/>
                <a:uFillTx/>
                <a:latin typeface="Arial"/>
                <a:sym typeface="Montserrat"/>
              </a:rPr>
              <a:t>Analisi critica del metodo CCM: </a:t>
            </a:r>
            <a:r>
              <a:rPr kumimoji="0" lang="it-IT" sz="1600" b="0" i="0" u="sng" strike="noStrike" kern="0" cap="none" spc="0" normalizeH="0" baseline="0" noProof="0" dirty="0">
                <a:ln>
                  <a:noFill/>
                </a:ln>
                <a:solidFill>
                  <a:srgbClr val="FFFFFF"/>
                </a:solidFill>
                <a:effectLst/>
                <a:uLnTx/>
                <a:uFillTx/>
                <a:latin typeface="Arial"/>
                <a:sym typeface="Montserrat"/>
              </a:rPr>
              <a:t>Calcolo non standard del valore ottimo di una soglia adattiva</a:t>
            </a:r>
            <a:endParaRPr lang="it-IT" sz="1800" u="sng" dirty="0">
              <a:solidFill>
                <a:srgbClr val="FFFFFF"/>
              </a:solidFill>
              <a:latin typeface="+mj-lt"/>
            </a:endParaRPr>
          </a:p>
        </p:txBody>
      </p:sp>
      <mc:AlternateContent xmlns:mc="http://schemas.openxmlformats.org/markup-compatibility/2006">
        <mc:Choice xmlns:a14="http://schemas.microsoft.com/office/drawing/2010/main" Requires="a14">
          <p:sp>
            <p:nvSpPr>
              <p:cNvPr id="777" name="Google Shape;777;p77">
                <a:extLst>
                  <a:ext uri="{FF2B5EF4-FFF2-40B4-BE49-F238E27FC236}">
                    <a16:creationId xmlns:a16="http://schemas.microsoft.com/office/drawing/2014/main" id="{15BF1C0B-F451-9833-337F-5CCF407FB5BC}"/>
                  </a:ext>
                </a:extLst>
              </p:cNvPr>
              <p:cNvSpPr txBox="1">
                <a:spLocks noGrp="1"/>
              </p:cNvSpPr>
              <p:nvPr>
                <p:ph type="body" idx="1"/>
              </p:nvPr>
            </p:nvSpPr>
            <p:spPr>
              <a:xfrm>
                <a:off x="1212575" y="1141646"/>
                <a:ext cx="7079960" cy="3130490"/>
              </a:xfrm>
              <a:prstGeom prst="rect">
                <a:avLst/>
              </a:prstGeom>
            </p:spPr>
            <p:txBody>
              <a:bodyPr spcFirstLastPara="1" wrap="square" lIns="91425" tIns="91425" rIns="91425" bIns="91425" anchor="t" anchorCtr="0">
                <a:noAutofit/>
              </a:bodyPr>
              <a:lstStyle/>
              <a:p>
                <a:pPr marL="419100" indent="-285750">
                  <a:buSzPts val="1500"/>
                </a:pPr>
                <a:r>
                  <a:rPr lang="it-IT" sz="1500" dirty="0">
                    <a:solidFill>
                      <a:srgbClr val="FFFFFF"/>
                    </a:solidFill>
                    <a:latin typeface="+mn-lt"/>
                  </a:rPr>
                  <a:t>Sono stati proposti due metodi alternativi. Ognuno di questi metodi è ampiamente utilizzato in diversi contesti di ottimizzazione di curve analitiche:</a:t>
                </a:r>
              </a:p>
              <a:p>
                <a:pPr marL="876300" lvl="1" indent="-285750">
                  <a:buSzPts val="1500"/>
                </a:pPr>
                <a:r>
                  <a:rPr lang="it-IT" sz="1300" dirty="0">
                    <a:solidFill>
                      <a:srgbClr val="FFFFFF"/>
                    </a:solidFill>
                    <a:latin typeface="+mn-lt"/>
                  </a:rPr>
                  <a:t>Si individua un intervallo in cui la metrica varia poco. Questa individuazione viene fatta con una misura di sensibilità locale. Si ricerca un intervallo sufficientemente lungo in cui la misura rimanga sotto una soglia piccola (plateau). A questo punto la soglia può essere scelta in due modi: (i) al centro del plateau; (ii) all’inizio del plateau.</a:t>
                </a:r>
              </a:p>
              <a:p>
                <a:pPr marL="876300" lvl="1" indent="-285750">
                  <a:buSzPts val="1500"/>
                </a:pPr>
                <a:r>
                  <a:rPr lang="it-IT" sz="1300" dirty="0">
                    <a:solidFill>
                      <a:srgbClr val="FFFFFF"/>
                    </a:solidFill>
                    <a:latin typeface="+mn-lt"/>
                  </a:rPr>
                  <a:t>Si ordina in maniera crescente la funzione. Si normalizzano ambo gli assi in modo che abbiano valori compresi nell’intervallo </a:t>
                </a:r>
                <a14:m>
                  <m:oMath xmlns:m="http://schemas.openxmlformats.org/officeDocument/2006/math">
                    <m:d>
                      <m:dPr>
                        <m:begChr m:val="["/>
                        <m:endChr m:val="]"/>
                        <m:ctrlPr>
                          <a:rPr lang="it-IT" sz="1300" i="1" dirty="0" smtClean="0">
                            <a:solidFill>
                              <a:srgbClr val="FFFFFF"/>
                            </a:solidFill>
                            <a:latin typeface="Cambria Math" panose="02040503050406030204" pitchFamily="18" charset="0"/>
                          </a:rPr>
                        </m:ctrlPr>
                      </m:dPr>
                      <m:e>
                        <m:r>
                          <a:rPr lang="it-IT" sz="1300" i="1" dirty="0" smtClean="0">
                            <a:solidFill>
                              <a:srgbClr val="FFFFFF"/>
                            </a:solidFill>
                            <a:latin typeface="Cambria Math" panose="02040503050406030204" pitchFamily="18" charset="0"/>
                          </a:rPr>
                          <m:t>0,</m:t>
                        </m:r>
                        <m:r>
                          <a:rPr lang="it-IT" sz="1300" b="0" i="1" dirty="0" smtClean="0">
                            <a:solidFill>
                              <a:srgbClr val="FFFFFF"/>
                            </a:solidFill>
                            <a:latin typeface="Cambria Math" panose="02040503050406030204" pitchFamily="18" charset="0"/>
                          </a:rPr>
                          <m:t> </m:t>
                        </m:r>
                        <m:r>
                          <a:rPr lang="it-IT" sz="1300" i="1" dirty="0" smtClean="0">
                            <a:solidFill>
                              <a:srgbClr val="FFFFFF"/>
                            </a:solidFill>
                            <a:latin typeface="Cambria Math" panose="02040503050406030204" pitchFamily="18" charset="0"/>
                          </a:rPr>
                          <m:t>1</m:t>
                        </m:r>
                      </m:e>
                    </m:d>
                    <m:r>
                      <a:rPr lang="it-IT" sz="1300" b="0" i="0" dirty="0" smtClean="0">
                        <a:solidFill>
                          <a:srgbClr val="FFFFFF"/>
                        </a:solidFill>
                        <a:latin typeface="Cambria Math" panose="02040503050406030204" pitchFamily="18" charset="0"/>
                      </a:rPr>
                      <m:t>.</m:t>
                    </m:r>
                  </m:oMath>
                </a14:m>
                <a:r>
                  <a:rPr lang="it-IT" sz="1300" dirty="0">
                    <a:solidFill>
                      <a:srgbClr val="FFFFFF"/>
                    </a:solidFill>
                    <a:latin typeface="+mn-lt"/>
                  </a:rPr>
                  <a:t> Si cerca il ginocchio con un algoritmo di knee detection come </a:t>
                </a:r>
                <a:r>
                  <a:rPr lang="it-IT" sz="1300" dirty="0" err="1">
                    <a:solidFill>
                      <a:srgbClr val="FFFFFF"/>
                    </a:solidFill>
                    <a:latin typeface="+mn-lt"/>
                  </a:rPr>
                  <a:t>Kneedle</a:t>
                </a:r>
                <a:r>
                  <a:rPr lang="it-IT" sz="1300" dirty="0">
                    <a:solidFill>
                      <a:srgbClr val="FFFFFF"/>
                    </a:solidFill>
                    <a:latin typeface="+mn-lt"/>
                  </a:rPr>
                  <a:t>; la soglia corrispondente al ginocchio sarà la soglia cercata.</a:t>
                </a:r>
              </a:p>
            </p:txBody>
          </p:sp>
        </mc:Choice>
        <mc:Fallback>
          <p:sp>
            <p:nvSpPr>
              <p:cNvPr id="777" name="Google Shape;777;p77">
                <a:extLst>
                  <a:ext uri="{FF2B5EF4-FFF2-40B4-BE49-F238E27FC236}">
                    <a16:creationId xmlns:a16="http://schemas.microsoft.com/office/drawing/2014/main" id="{15BF1C0B-F451-9833-337F-5CCF407FB5BC}"/>
                  </a:ext>
                </a:extLst>
              </p:cNvPr>
              <p:cNvSpPr txBox="1">
                <a:spLocks noGrp="1" noRot="1" noChangeAspect="1" noMove="1" noResize="1" noEditPoints="1" noAdjustHandles="1" noChangeArrowheads="1" noChangeShapeType="1" noTextEdit="1"/>
              </p:cNvSpPr>
              <p:nvPr>
                <p:ph type="body" idx="1"/>
              </p:nvPr>
            </p:nvSpPr>
            <p:spPr>
              <a:xfrm>
                <a:off x="1212575" y="1141646"/>
                <a:ext cx="7079960" cy="3130490"/>
              </a:xfrm>
              <a:prstGeom prst="rect">
                <a:avLst/>
              </a:prstGeom>
              <a:blipFill>
                <a:blip r:embed="rId3"/>
                <a:stretch>
                  <a:fillRect r="-431" b="-778"/>
                </a:stretch>
              </a:blipFill>
            </p:spPr>
            <p:txBody>
              <a:bodyPr/>
              <a:lstStyle/>
              <a:p>
                <a:r>
                  <a:rPr lang="it-IT">
                    <a:noFill/>
                  </a:rPr>
                  <a:t> </a:t>
                </a:r>
              </a:p>
            </p:txBody>
          </p:sp>
        </mc:Fallback>
      </mc:AlternateContent>
    </p:spTree>
    <p:extLst>
      <p:ext uri="{BB962C8B-B14F-4D97-AF65-F5344CB8AC3E}">
        <p14:creationId xmlns:p14="http://schemas.microsoft.com/office/powerpoint/2010/main" val="146227361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773">
          <a:extLst>
            <a:ext uri="{FF2B5EF4-FFF2-40B4-BE49-F238E27FC236}">
              <a16:creationId xmlns:a16="http://schemas.microsoft.com/office/drawing/2014/main" id="{8B370BDE-350C-C486-33AF-248CF1FB12D1}"/>
            </a:ext>
          </a:extLst>
        </p:cNvPr>
        <p:cNvGrpSpPr/>
        <p:nvPr/>
      </p:nvGrpSpPr>
      <p:grpSpPr>
        <a:xfrm>
          <a:off x="0" y="0"/>
          <a:ext cx="0" cy="0"/>
          <a:chOff x="0" y="0"/>
          <a:chExt cx="0" cy="0"/>
        </a:xfrm>
      </p:grpSpPr>
      <p:sp>
        <p:nvSpPr>
          <p:cNvPr id="774" name="Google Shape;774;p77">
            <a:extLst>
              <a:ext uri="{FF2B5EF4-FFF2-40B4-BE49-F238E27FC236}">
                <a16:creationId xmlns:a16="http://schemas.microsoft.com/office/drawing/2014/main" id="{1A849620-671B-C2D1-8D85-9E8599D70817}"/>
              </a:ext>
            </a:extLst>
          </p:cNvPr>
          <p:cNvSpPr/>
          <p:nvPr/>
        </p:nvSpPr>
        <p:spPr>
          <a:xfrm>
            <a:off x="7040600" y="3923575"/>
            <a:ext cx="2106350" cy="1222450"/>
          </a:xfrm>
          <a:custGeom>
            <a:avLst/>
            <a:gdLst/>
            <a:ahLst/>
            <a:cxnLst/>
            <a:rect l="l" t="t" r="r" b="b"/>
            <a:pathLst>
              <a:path w="84254" h="48898" extrusionOk="0">
                <a:moveTo>
                  <a:pt x="0" y="0"/>
                </a:moveTo>
                <a:lnTo>
                  <a:pt x="50319" y="0"/>
                </a:lnTo>
                <a:lnTo>
                  <a:pt x="84254" y="33935"/>
                </a:lnTo>
                <a:lnTo>
                  <a:pt x="84254" y="48898"/>
                </a:lnTo>
                <a:lnTo>
                  <a:pt x="48798" y="48898"/>
                </a:lnTo>
                <a:close/>
              </a:path>
            </a:pathLst>
          </a:custGeom>
          <a:solidFill>
            <a:schemeClr val="accent3"/>
          </a:solidFill>
          <a:ln>
            <a:noFill/>
          </a:ln>
        </p:spPr>
      </p:sp>
      <p:sp>
        <p:nvSpPr>
          <p:cNvPr id="775" name="Google Shape;775;p77">
            <a:extLst>
              <a:ext uri="{FF2B5EF4-FFF2-40B4-BE49-F238E27FC236}">
                <a16:creationId xmlns:a16="http://schemas.microsoft.com/office/drawing/2014/main" id="{B17FE631-ACC7-C825-3555-F9531836A05C}"/>
              </a:ext>
            </a:extLst>
          </p:cNvPr>
          <p:cNvSpPr txBox="1">
            <a:spLocks noGrp="1"/>
          </p:cNvSpPr>
          <p:nvPr>
            <p:ph type="title"/>
          </p:nvPr>
        </p:nvSpPr>
        <p:spPr>
          <a:xfrm>
            <a:off x="1212574" y="344499"/>
            <a:ext cx="7931425" cy="661139"/>
          </a:xfrm>
          <a:prstGeom prst="rect">
            <a:avLst/>
          </a:prstGeom>
        </p:spPr>
        <p:txBody>
          <a:bodyPr spcFirstLastPara="1" wrap="square" lIns="91425" tIns="91425" rIns="91425" bIns="91425" anchor="t" anchorCtr="0">
            <a:noAutofit/>
          </a:bodyPr>
          <a:lstStyle/>
          <a:p>
            <a:pPr lvl="0"/>
            <a:r>
              <a:rPr lang="it-IT" sz="1600" dirty="0">
                <a:solidFill>
                  <a:srgbClr val="FFFFFF"/>
                </a:solidFill>
                <a:latin typeface="+mj-lt"/>
              </a:rPr>
              <a:t>Analisi critica del metodo CCM: </a:t>
            </a:r>
            <a:r>
              <a:rPr lang="it-IT" sz="1600" u="sng" dirty="0">
                <a:solidFill>
                  <a:srgbClr val="FFFFFF"/>
                </a:solidFill>
                <a:latin typeface="+mj-lt"/>
              </a:rPr>
              <a:t>Assunzioni non sufficientemente generali</a:t>
            </a:r>
          </a:p>
        </p:txBody>
      </p:sp>
      <p:sp>
        <p:nvSpPr>
          <p:cNvPr id="777" name="Google Shape;777;p77">
            <a:extLst>
              <a:ext uri="{FF2B5EF4-FFF2-40B4-BE49-F238E27FC236}">
                <a16:creationId xmlns:a16="http://schemas.microsoft.com/office/drawing/2014/main" id="{06E398FE-B006-A00F-2E48-32B758541025}"/>
              </a:ext>
            </a:extLst>
          </p:cNvPr>
          <p:cNvSpPr txBox="1">
            <a:spLocks noGrp="1"/>
          </p:cNvSpPr>
          <p:nvPr>
            <p:ph type="body" idx="1"/>
          </p:nvPr>
        </p:nvSpPr>
        <p:spPr>
          <a:xfrm>
            <a:off x="1212574" y="1005638"/>
            <a:ext cx="7098471" cy="3555541"/>
          </a:xfrm>
          <a:prstGeom prst="rect">
            <a:avLst/>
          </a:prstGeom>
        </p:spPr>
        <p:txBody>
          <a:bodyPr spcFirstLastPara="1" wrap="square" lIns="91425" tIns="91425" rIns="91425" bIns="91425" anchor="t" anchorCtr="0">
            <a:noAutofit/>
          </a:bodyPr>
          <a:lstStyle/>
          <a:p>
            <a:pPr marL="419100" indent="-285750">
              <a:buSzPts val="1500"/>
            </a:pPr>
            <a:r>
              <a:rPr lang="it-IT" sz="1500" dirty="0">
                <a:solidFill>
                  <a:srgbClr val="FFFFFF"/>
                </a:solidFill>
                <a:latin typeface="+mn-lt"/>
              </a:rPr>
              <a:t>Come qualsiasi teoria o metodo anche il metodo CCM pone delle assunzioni a monte delle sue elaborazioni teoriche e implementative.</a:t>
            </a:r>
          </a:p>
          <a:p>
            <a:pPr marL="419100" indent="-285750">
              <a:buSzPts val="1500"/>
            </a:pPr>
            <a:r>
              <a:rPr lang="it-IT" sz="1500" dirty="0">
                <a:solidFill>
                  <a:srgbClr val="FFFFFF"/>
                </a:solidFill>
                <a:latin typeface="+mn-lt"/>
              </a:rPr>
              <a:t>Il fatto di porre alcune assunzioni come fondamento di un lavoro non è un problema, </a:t>
            </a:r>
            <a:r>
              <a:rPr lang="it-IT" sz="1500" b="0" i="0" dirty="0">
                <a:solidFill>
                  <a:srgbClr val="E8E8E8"/>
                </a:solidFill>
                <a:effectLst/>
                <a:latin typeface="+mn-lt"/>
              </a:rPr>
              <a:t>fintantoché tali assunzioni siano sufficientemente generali.</a:t>
            </a:r>
          </a:p>
          <a:p>
            <a:pPr marL="419100" indent="-285750">
              <a:buSzPts val="1500"/>
            </a:pPr>
            <a:r>
              <a:rPr lang="it-IT" sz="1500" dirty="0">
                <a:solidFill>
                  <a:srgbClr val="E8E8E8"/>
                </a:solidFill>
                <a:latin typeface="+mn-lt"/>
              </a:rPr>
              <a:t>Il problema è che 2 delle 3 assunzioni del metodo CCM sono poco generali.</a:t>
            </a:r>
          </a:p>
          <a:p>
            <a:pPr marL="419100" indent="-285750">
              <a:buSzPts val="1500"/>
            </a:pPr>
            <a:endParaRPr lang="it-IT" sz="1500" dirty="0">
              <a:solidFill>
                <a:srgbClr val="FFFFFF"/>
              </a:solidFill>
              <a:latin typeface="+mn-lt"/>
            </a:endParaRPr>
          </a:p>
          <a:p>
            <a:pPr marL="419100" indent="-285750">
              <a:buSzPts val="1500"/>
            </a:pPr>
            <a:r>
              <a:rPr lang="it-IT" sz="1500" dirty="0">
                <a:solidFill>
                  <a:srgbClr val="FFFFFF"/>
                </a:solidFill>
                <a:latin typeface="+mn-lt"/>
              </a:rPr>
              <a:t>La seconda assunzione dice:</a:t>
            </a:r>
            <a:br>
              <a:rPr lang="it-IT" sz="1500" dirty="0">
                <a:solidFill>
                  <a:srgbClr val="FFFFFF"/>
                </a:solidFill>
                <a:latin typeface="+mn-lt"/>
              </a:rPr>
            </a:br>
            <a:br>
              <a:rPr lang="it-IT" sz="1500" dirty="0">
                <a:solidFill>
                  <a:srgbClr val="FFFFFF"/>
                </a:solidFill>
                <a:latin typeface="+mn-lt"/>
              </a:rPr>
            </a:br>
            <a:r>
              <a:rPr lang="it-IT" sz="1500" dirty="0">
                <a:solidFill>
                  <a:srgbClr val="FFFFFF"/>
                </a:solidFill>
                <a:latin typeface="+mn-lt"/>
              </a:rPr>
              <a:t>«Partendo dal palmo della mano e dirigendosi verso il basso i primi voxel che si incontrano con intensità molto basse rappresentano delle vene»</a:t>
            </a:r>
            <a:br>
              <a:rPr lang="it-IT" sz="1500" dirty="0">
                <a:solidFill>
                  <a:srgbClr val="FFFFFF"/>
                </a:solidFill>
                <a:latin typeface="+mn-lt"/>
              </a:rPr>
            </a:br>
            <a:br>
              <a:rPr lang="it-IT" sz="1500" dirty="0">
                <a:solidFill>
                  <a:srgbClr val="FFFFFF"/>
                </a:solidFill>
                <a:latin typeface="+mn-lt"/>
              </a:rPr>
            </a:br>
            <a:r>
              <a:rPr lang="it-IT" sz="1500" dirty="0">
                <a:solidFill>
                  <a:srgbClr val="FFFFFF"/>
                </a:solidFill>
                <a:latin typeface="+mn-lt"/>
              </a:rPr>
              <a:t>Però non è detto che i primi voxel scuri incontrati siano vene, poiché tali voxel potrebbero, e spesso è così, essere rumore.</a:t>
            </a:r>
            <a:endParaRPr lang="it-IT" sz="1300" dirty="0">
              <a:solidFill>
                <a:srgbClr val="FFFFFF"/>
              </a:solidFill>
              <a:latin typeface="+mn-lt"/>
            </a:endParaRPr>
          </a:p>
        </p:txBody>
      </p:sp>
    </p:spTree>
    <p:extLst>
      <p:ext uri="{BB962C8B-B14F-4D97-AF65-F5344CB8AC3E}">
        <p14:creationId xmlns:p14="http://schemas.microsoft.com/office/powerpoint/2010/main" val="145052074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773">
          <a:extLst>
            <a:ext uri="{FF2B5EF4-FFF2-40B4-BE49-F238E27FC236}">
              <a16:creationId xmlns:a16="http://schemas.microsoft.com/office/drawing/2014/main" id="{6797075A-C6FD-3345-CAB3-7BAD05E99998}"/>
            </a:ext>
          </a:extLst>
        </p:cNvPr>
        <p:cNvGrpSpPr/>
        <p:nvPr/>
      </p:nvGrpSpPr>
      <p:grpSpPr>
        <a:xfrm>
          <a:off x="0" y="0"/>
          <a:ext cx="0" cy="0"/>
          <a:chOff x="0" y="0"/>
          <a:chExt cx="0" cy="0"/>
        </a:xfrm>
      </p:grpSpPr>
      <p:sp>
        <p:nvSpPr>
          <p:cNvPr id="774" name="Google Shape;774;p77">
            <a:extLst>
              <a:ext uri="{FF2B5EF4-FFF2-40B4-BE49-F238E27FC236}">
                <a16:creationId xmlns:a16="http://schemas.microsoft.com/office/drawing/2014/main" id="{7A3A8CC4-C97A-8FE4-9909-A75CBC819AF4}"/>
              </a:ext>
            </a:extLst>
          </p:cNvPr>
          <p:cNvSpPr/>
          <p:nvPr/>
        </p:nvSpPr>
        <p:spPr>
          <a:xfrm>
            <a:off x="7040600" y="3923575"/>
            <a:ext cx="2106350" cy="1222450"/>
          </a:xfrm>
          <a:custGeom>
            <a:avLst/>
            <a:gdLst/>
            <a:ahLst/>
            <a:cxnLst/>
            <a:rect l="l" t="t" r="r" b="b"/>
            <a:pathLst>
              <a:path w="84254" h="48898" extrusionOk="0">
                <a:moveTo>
                  <a:pt x="0" y="0"/>
                </a:moveTo>
                <a:lnTo>
                  <a:pt x="50319" y="0"/>
                </a:lnTo>
                <a:lnTo>
                  <a:pt x="84254" y="33935"/>
                </a:lnTo>
                <a:lnTo>
                  <a:pt x="84254" y="48898"/>
                </a:lnTo>
                <a:lnTo>
                  <a:pt x="48798" y="48898"/>
                </a:lnTo>
                <a:close/>
              </a:path>
            </a:pathLst>
          </a:custGeom>
          <a:solidFill>
            <a:schemeClr val="accent3"/>
          </a:solidFill>
          <a:ln>
            <a:noFill/>
          </a:ln>
        </p:spPr>
      </p:sp>
      <p:sp>
        <p:nvSpPr>
          <p:cNvPr id="775" name="Google Shape;775;p77">
            <a:extLst>
              <a:ext uri="{FF2B5EF4-FFF2-40B4-BE49-F238E27FC236}">
                <a16:creationId xmlns:a16="http://schemas.microsoft.com/office/drawing/2014/main" id="{ED73BA5D-630F-88F5-0194-6D07376AF65C}"/>
              </a:ext>
            </a:extLst>
          </p:cNvPr>
          <p:cNvSpPr txBox="1">
            <a:spLocks noGrp="1"/>
          </p:cNvSpPr>
          <p:nvPr>
            <p:ph type="title"/>
          </p:nvPr>
        </p:nvSpPr>
        <p:spPr>
          <a:xfrm>
            <a:off x="1212574" y="344499"/>
            <a:ext cx="7931425" cy="661139"/>
          </a:xfrm>
          <a:prstGeom prst="rect">
            <a:avLst/>
          </a:prstGeom>
        </p:spPr>
        <p:txBody>
          <a:bodyPr spcFirstLastPara="1" wrap="square" lIns="91425" tIns="91425" rIns="91425" bIns="91425" anchor="t" anchorCtr="0">
            <a:noAutofit/>
          </a:bodyPr>
          <a:lstStyle/>
          <a:p>
            <a:pPr lvl="0"/>
            <a:r>
              <a:rPr lang="it-IT" sz="1600" dirty="0">
                <a:solidFill>
                  <a:srgbClr val="FFFFFF"/>
                </a:solidFill>
                <a:latin typeface="+mj-lt"/>
              </a:rPr>
              <a:t>Analisi critica del metodo CCM: </a:t>
            </a:r>
            <a:r>
              <a:rPr lang="it-IT" sz="1600" u="sng" dirty="0">
                <a:solidFill>
                  <a:srgbClr val="FFFFFF"/>
                </a:solidFill>
                <a:latin typeface="+mj-lt"/>
              </a:rPr>
              <a:t>Assunzioni non sufficientemente generali</a:t>
            </a:r>
          </a:p>
        </p:txBody>
      </p:sp>
      <p:sp>
        <p:nvSpPr>
          <p:cNvPr id="777" name="Google Shape;777;p77">
            <a:extLst>
              <a:ext uri="{FF2B5EF4-FFF2-40B4-BE49-F238E27FC236}">
                <a16:creationId xmlns:a16="http://schemas.microsoft.com/office/drawing/2014/main" id="{F702CDAC-7F63-0AD7-1957-F4BB0F05D9E7}"/>
              </a:ext>
            </a:extLst>
          </p:cNvPr>
          <p:cNvSpPr txBox="1">
            <a:spLocks noGrp="1"/>
          </p:cNvSpPr>
          <p:nvPr>
            <p:ph type="body" idx="1"/>
          </p:nvPr>
        </p:nvSpPr>
        <p:spPr>
          <a:xfrm>
            <a:off x="1212575" y="1005638"/>
            <a:ext cx="7094768" cy="2917937"/>
          </a:xfrm>
          <a:prstGeom prst="rect">
            <a:avLst/>
          </a:prstGeom>
        </p:spPr>
        <p:txBody>
          <a:bodyPr spcFirstLastPara="1" wrap="square" lIns="91425" tIns="91425" rIns="91425" bIns="91425" anchor="t" anchorCtr="0">
            <a:noAutofit/>
          </a:bodyPr>
          <a:lstStyle/>
          <a:p>
            <a:pPr marL="419100" indent="-285750">
              <a:buSzPts val="1500"/>
            </a:pPr>
            <a:r>
              <a:rPr lang="it-IT" sz="1500" dirty="0">
                <a:solidFill>
                  <a:srgbClr val="FFFFFF"/>
                </a:solidFill>
                <a:latin typeface="+mn-lt"/>
              </a:rPr>
              <a:t>Infine la terza assunzione dice:</a:t>
            </a:r>
            <a:br>
              <a:rPr lang="it-IT" sz="1500" dirty="0">
                <a:solidFill>
                  <a:srgbClr val="FFFFFF"/>
                </a:solidFill>
                <a:latin typeface="+mn-lt"/>
              </a:rPr>
            </a:br>
            <a:br>
              <a:rPr lang="it-IT" sz="1500" dirty="0">
                <a:solidFill>
                  <a:srgbClr val="FFFFFF"/>
                </a:solidFill>
                <a:latin typeface="+mn-lt"/>
              </a:rPr>
            </a:br>
            <a:r>
              <a:rPr lang="it-IT" sz="1500" dirty="0">
                <a:solidFill>
                  <a:srgbClr val="FFFFFF"/>
                </a:solidFill>
                <a:latin typeface="+mn-lt"/>
              </a:rPr>
              <a:t>«Le vene sottili sono costituite da valori di intensità maggiori rispetto a quelle massicce profonde e si trovano più in superficie»</a:t>
            </a:r>
            <a:br>
              <a:rPr lang="it-IT" sz="1500" dirty="0">
                <a:solidFill>
                  <a:srgbClr val="FFFFFF"/>
                </a:solidFill>
                <a:latin typeface="+mn-lt"/>
              </a:rPr>
            </a:br>
            <a:br>
              <a:rPr lang="it-IT" sz="1500" dirty="0">
                <a:solidFill>
                  <a:srgbClr val="FFFFFF"/>
                </a:solidFill>
                <a:latin typeface="+mn-lt"/>
              </a:rPr>
            </a:br>
            <a:r>
              <a:rPr lang="it-IT" sz="1500" dirty="0">
                <a:solidFill>
                  <a:srgbClr val="FFFFFF"/>
                </a:solidFill>
                <a:latin typeface="+mn-lt"/>
              </a:rPr>
              <a:t>La relazione intensità–diametro–profondità è dipendente dal setup ecografico e dalla variabilità anatomica; in alcune acquisizioni vene di grande calibro possono trovarsi relativamente superficiali, violando l’ipotesi.</a:t>
            </a:r>
            <a:br>
              <a:rPr lang="it-IT" sz="1300" dirty="0">
                <a:solidFill>
                  <a:srgbClr val="FFFFFF"/>
                </a:solidFill>
                <a:latin typeface="+mn-lt"/>
              </a:rPr>
            </a:br>
            <a:endParaRPr lang="it-IT" sz="1300" dirty="0">
              <a:solidFill>
                <a:srgbClr val="FFFFFF"/>
              </a:solidFill>
              <a:latin typeface="+mn-lt"/>
            </a:endParaRPr>
          </a:p>
        </p:txBody>
      </p:sp>
    </p:spTree>
    <p:extLst>
      <p:ext uri="{BB962C8B-B14F-4D97-AF65-F5344CB8AC3E}">
        <p14:creationId xmlns:p14="http://schemas.microsoft.com/office/powerpoint/2010/main" val="260259512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773">
          <a:extLst>
            <a:ext uri="{FF2B5EF4-FFF2-40B4-BE49-F238E27FC236}">
              <a16:creationId xmlns:a16="http://schemas.microsoft.com/office/drawing/2014/main" id="{4EADFAC3-6142-3145-695D-446BE21EC319}"/>
            </a:ext>
          </a:extLst>
        </p:cNvPr>
        <p:cNvGrpSpPr/>
        <p:nvPr/>
      </p:nvGrpSpPr>
      <p:grpSpPr>
        <a:xfrm>
          <a:off x="0" y="0"/>
          <a:ext cx="0" cy="0"/>
          <a:chOff x="0" y="0"/>
          <a:chExt cx="0" cy="0"/>
        </a:xfrm>
      </p:grpSpPr>
      <p:sp>
        <p:nvSpPr>
          <p:cNvPr id="774" name="Google Shape;774;p77">
            <a:extLst>
              <a:ext uri="{FF2B5EF4-FFF2-40B4-BE49-F238E27FC236}">
                <a16:creationId xmlns:a16="http://schemas.microsoft.com/office/drawing/2014/main" id="{1C28F6A3-9C7C-5894-8DC1-CB8CB621B8D8}"/>
              </a:ext>
            </a:extLst>
          </p:cNvPr>
          <p:cNvSpPr/>
          <p:nvPr/>
        </p:nvSpPr>
        <p:spPr>
          <a:xfrm>
            <a:off x="7040600" y="3923575"/>
            <a:ext cx="2106350" cy="1222450"/>
          </a:xfrm>
          <a:custGeom>
            <a:avLst/>
            <a:gdLst/>
            <a:ahLst/>
            <a:cxnLst/>
            <a:rect l="l" t="t" r="r" b="b"/>
            <a:pathLst>
              <a:path w="84254" h="48898" extrusionOk="0">
                <a:moveTo>
                  <a:pt x="0" y="0"/>
                </a:moveTo>
                <a:lnTo>
                  <a:pt x="50319" y="0"/>
                </a:lnTo>
                <a:lnTo>
                  <a:pt x="84254" y="33935"/>
                </a:lnTo>
                <a:lnTo>
                  <a:pt x="84254" y="48898"/>
                </a:lnTo>
                <a:lnTo>
                  <a:pt x="48798" y="48898"/>
                </a:lnTo>
                <a:close/>
              </a:path>
            </a:pathLst>
          </a:custGeom>
          <a:solidFill>
            <a:schemeClr val="accent3"/>
          </a:solidFill>
          <a:ln>
            <a:noFill/>
          </a:ln>
        </p:spPr>
      </p:sp>
      <p:sp>
        <p:nvSpPr>
          <p:cNvPr id="775" name="Google Shape;775;p77">
            <a:extLst>
              <a:ext uri="{FF2B5EF4-FFF2-40B4-BE49-F238E27FC236}">
                <a16:creationId xmlns:a16="http://schemas.microsoft.com/office/drawing/2014/main" id="{B1A578FD-3A0A-FEF2-45C3-430893E97ED3}"/>
              </a:ext>
            </a:extLst>
          </p:cNvPr>
          <p:cNvSpPr txBox="1">
            <a:spLocks noGrp="1"/>
          </p:cNvSpPr>
          <p:nvPr>
            <p:ph type="title"/>
          </p:nvPr>
        </p:nvSpPr>
        <p:spPr>
          <a:xfrm>
            <a:off x="1212574" y="344499"/>
            <a:ext cx="7931425" cy="399855"/>
          </a:xfrm>
          <a:prstGeom prst="rect">
            <a:avLst/>
          </a:prstGeom>
        </p:spPr>
        <p:txBody>
          <a:bodyPr spcFirstLastPara="1" wrap="square" lIns="91425" tIns="91425" rIns="91425" bIns="91425" anchor="t" anchorCtr="0">
            <a:noAutofit/>
          </a:bodyPr>
          <a:lstStyle/>
          <a:p>
            <a:pPr lvl="0"/>
            <a:r>
              <a:rPr lang="it-IT" sz="1600" dirty="0">
                <a:solidFill>
                  <a:srgbClr val="FFFFFF"/>
                </a:solidFill>
                <a:latin typeface="+mj-lt"/>
              </a:rPr>
              <a:t>Conclusioni</a:t>
            </a:r>
            <a:endParaRPr lang="it-IT" sz="1600" u="sng" dirty="0">
              <a:solidFill>
                <a:srgbClr val="FFFFFF"/>
              </a:solidFill>
              <a:latin typeface="+mj-lt"/>
            </a:endParaRPr>
          </a:p>
        </p:txBody>
      </p:sp>
      <p:sp>
        <p:nvSpPr>
          <p:cNvPr id="777" name="Google Shape;777;p77">
            <a:extLst>
              <a:ext uri="{FF2B5EF4-FFF2-40B4-BE49-F238E27FC236}">
                <a16:creationId xmlns:a16="http://schemas.microsoft.com/office/drawing/2014/main" id="{5ECCEDF2-A447-297F-AC08-CBF22E1D5993}"/>
              </a:ext>
            </a:extLst>
          </p:cNvPr>
          <p:cNvSpPr txBox="1">
            <a:spLocks noGrp="1"/>
          </p:cNvSpPr>
          <p:nvPr>
            <p:ph type="body" idx="1"/>
          </p:nvPr>
        </p:nvSpPr>
        <p:spPr>
          <a:xfrm>
            <a:off x="1212575" y="1005638"/>
            <a:ext cx="7083662" cy="2917937"/>
          </a:xfrm>
          <a:prstGeom prst="rect">
            <a:avLst/>
          </a:prstGeom>
        </p:spPr>
        <p:txBody>
          <a:bodyPr spcFirstLastPara="1" wrap="square" lIns="91425" tIns="91425" rIns="91425" bIns="91425" anchor="t" anchorCtr="0">
            <a:noAutofit/>
          </a:bodyPr>
          <a:lstStyle/>
          <a:p>
            <a:pPr marL="419100" indent="-285750">
              <a:buSzPts val="1500"/>
            </a:pPr>
            <a:r>
              <a:rPr lang="it-IT" sz="1300" dirty="0">
                <a:solidFill>
                  <a:srgbClr val="FFFFFF"/>
                </a:solidFill>
                <a:latin typeface="+mn-lt"/>
              </a:rPr>
              <a:t>Il metodo CCM, è un metodo di feature extraction utile nell’estrazione del pattern venoso del palmo di una mano. Si è rivelato piuttosto efficace sul dataset di test proposto dagli autori.</a:t>
            </a:r>
          </a:p>
          <a:p>
            <a:pPr marL="419100" indent="-285750">
              <a:buSzPts val="1500"/>
            </a:pPr>
            <a:endParaRPr lang="it-IT" sz="1300" dirty="0">
              <a:solidFill>
                <a:srgbClr val="FFFFFF"/>
              </a:solidFill>
              <a:latin typeface="+mn-lt"/>
            </a:endParaRPr>
          </a:p>
          <a:p>
            <a:pPr marL="419100" indent="-285750">
              <a:buSzPts val="1500"/>
            </a:pPr>
            <a:r>
              <a:rPr lang="it-IT" sz="1300" dirty="0">
                <a:solidFill>
                  <a:srgbClr val="FFFFFF"/>
                </a:solidFill>
                <a:latin typeface="+mn-lt"/>
              </a:rPr>
              <a:t>Ha però alcune limitazioni.</a:t>
            </a:r>
          </a:p>
          <a:p>
            <a:pPr marL="419100" indent="-285750">
              <a:buSzPts val="1500"/>
            </a:pPr>
            <a:endParaRPr lang="it-IT" sz="1300" dirty="0">
              <a:solidFill>
                <a:srgbClr val="FFFFFF"/>
              </a:solidFill>
              <a:latin typeface="+mn-lt"/>
            </a:endParaRPr>
          </a:p>
          <a:p>
            <a:pPr marL="419100" indent="-285750">
              <a:buSzPts val="1500"/>
            </a:pPr>
            <a:r>
              <a:rPr lang="it-IT" sz="1300" dirty="0">
                <a:solidFill>
                  <a:srgbClr val="FFFFFF"/>
                </a:solidFill>
                <a:latin typeface="+mn-lt"/>
              </a:rPr>
              <a:t>Quelle teoriche sono di diffi</a:t>
            </a:r>
            <a:r>
              <a:rPr lang="it-IT" dirty="0">
                <a:solidFill>
                  <a:srgbClr val="FFFFFF"/>
                </a:solidFill>
                <a:latin typeface="+mn-lt"/>
              </a:rPr>
              <a:t>cile mitigazione poiché rappresentano la base su cui è stato sviluppato il metodo, e quindi cambiarle richiederebbe ristrutturare il </a:t>
            </a:r>
            <a:r>
              <a:rPr lang="it-IT">
                <a:solidFill>
                  <a:srgbClr val="FFFFFF"/>
                </a:solidFill>
                <a:latin typeface="+mn-lt"/>
              </a:rPr>
              <a:t>metodo stesso.</a:t>
            </a:r>
            <a:endParaRPr lang="it-IT" dirty="0">
              <a:solidFill>
                <a:srgbClr val="FFFFFF"/>
              </a:solidFill>
              <a:latin typeface="+mn-lt"/>
            </a:endParaRPr>
          </a:p>
          <a:p>
            <a:pPr marL="419100" indent="-285750">
              <a:buSzPts val="1500"/>
            </a:pPr>
            <a:endParaRPr lang="it-IT" dirty="0">
              <a:solidFill>
                <a:srgbClr val="FFFFFF"/>
              </a:solidFill>
              <a:latin typeface="+mn-lt"/>
            </a:endParaRPr>
          </a:p>
          <a:p>
            <a:pPr marL="419100" indent="-285750">
              <a:buSzPts val="1500"/>
            </a:pPr>
            <a:r>
              <a:rPr lang="it-IT" sz="1300" dirty="0">
                <a:solidFill>
                  <a:srgbClr val="FFFFFF"/>
                </a:solidFill>
                <a:latin typeface="+mn-lt"/>
              </a:rPr>
              <a:t>Quelle imple</a:t>
            </a:r>
            <a:r>
              <a:rPr lang="it-IT" dirty="0">
                <a:solidFill>
                  <a:srgbClr val="FFFFFF"/>
                </a:solidFill>
                <a:latin typeface="+mn-lt"/>
              </a:rPr>
              <a:t>mentative invece sono di più facile mitigazione, e per queste sono state anche proposte delle soluzioni più standard e robuste, che andrebbero implementate e testate.</a:t>
            </a:r>
            <a:br>
              <a:rPr lang="it-IT" sz="1300" dirty="0">
                <a:solidFill>
                  <a:srgbClr val="FFFFFF"/>
                </a:solidFill>
                <a:latin typeface="+mn-lt"/>
              </a:rPr>
            </a:br>
            <a:endParaRPr lang="it-IT" sz="1300" dirty="0">
              <a:solidFill>
                <a:srgbClr val="FFFFFF"/>
              </a:solidFill>
              <a:latin typeface="+mn-lt"/>
            </a:endParaRPr>
          </a:p>
        </p:txBody>
      </p:sp>
    </p:spTree>
    <p:extLst>
      <p:ext uri="{BB962C8B-B14F-4D97-AF65-F5344CB8AC3E}">
        <p14:creationId xmlns:p14="http://schemas.microsoft.com/office/powerpoint/2010/main" val="7628014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32">
          <a:extLst>
            <a:ext uri="{FF2B5EF4-FFF2-40B4-BE49-F238E27FC236}">
              <a16:creationId xmlns:a16="http://schemas.microsoft.com/office/drawing/2014/main" id="{10C779A2-4E9D-2C5B-CB99-471A8ACC440B}"/>
            </a:ext>
          </a:extLst>
        </p:cNvPr>
        <p:cNvGrpSpPr/>
        <p:nvPr/>
      </p:nvGrpSpPr>
      <p:grpSpPr>
        <a:xfrm>
          <a:off x="0" y="0"/>
          <a:ext cx="0" cy="0"/>
          <a:chOff x="0" y="0"/>
          <a:chExt cx="0" cy="0"/>
        </a:xfrm>
      </p:grpSpPr>
      <p:sp>
        <p:nvSpPr>
          <p:cNvPr id="433" name="Google Shape;433;p42">
            <a:extLst>
              <a:ext uri="{FF2B5EF4-FFF2-40B4-BE49-F238E27FC236}">
                <a16:creationId xmlns:a16="http://schemas.microsoft.com/office/drawing/2014/main" id="{9CC90CF3-D92A-5512-0355-1D55B7833B79}"/>
              </a:ext>
            </a:extLst>
          </p:cNvPr>
          <p:cNvSpPr txBox="1">
            <a:spLocks noGrp="1"/>
          </p:cNvSpPr>
          <p:nvPr>
            <p:ph type="title"/>
          </p:nvPr>
        </p:nvSpPr>
        <p:spPr>
          <a:xfrm>
            <a:off x="1297500" y="393750"/>
            <a:ext cx="7846500" cy="66972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sz="3000" dirty="0">
                <a:latin typeface="+mj-lt"/>
              </a:rPr>
              <a:t>Il metodo CCM: </a:t>
            </a:r>
            <a:r>
              <a:rPr lang="it-IT" sz="3000" u="sng" dirty="0">
                <a:latin typeface="+mj-lt"/>
              </a:rPr>
              <a:t>Dati di partenza </a:t>
            </a:r>
          </a:p>
        </p:txBody>
      </p:sp>
      <mc:AlternateContent xmlns:mc="http://schemas.openxmlformats.org/markup-compatibility/2006">
        <mc:Choice xmlns:a14="http://schemas.microsoft.com/office/drawing/2010/main" Requires="a14">
          <p:sp>
            <p:nvSpPr>
              <p:cNvPr id="434" name="Google Shape;434;p42">
                <a:extLst>
                  <a:ext uri="{FF2B5EF4-FFF2-40B4-BE49-F238E27FC236}">
                    <a16:creationId xmlns:a16="http://schemas.microsoft.com/office/drawing/2014/main" id="{E4C476F8-2B96-091F-D724-17BC038A379D}"/>
                  </a:ext>
                </a:extLst>
              </p:cNvPr>
              <p:cNvSpPr txBox="1">
                <a:spLocks noGrp="1"/>
              </p:cNvSpPr>
              <p:nvPr>
                <p:ph type="body" idx="1"/>
              </p:nvPr>
            </p:nvSpPr>
            <p:spPr>
              <a:xfrm>
                <a:off x="1297500" y="1063475"/>
                <a:ext cx="6909642" cy="1825813"/>
              </a:xfrm>
              <a:prstGeom prst="rect">
                <a:avLst/>
              </a:prstGeom>
            </p:spPr>
            <p:txBody>
              <a:bodyPr spcFirstLastPara="1" wrap="square" lIns="91425" tIns="91425" rIns="91425" bIns="91425" anchor="t" anchorCtr="0">
                <a:noAutofit/>
              </a:bodyPr>
              <a:lstStyle/>
              <a:p>
                <a:pPr marL="457200" lvl="0" indent="-323850" algn="l" rtl="0">
                  <a:spcBef>
                    <a:spcPts val="0"/>
                  </a:spcBef>
                  <a:spcAft>
                    <a:spcPts val="0"/>
                  </a:spcAft>
                  <a:buClr>
                    <a:srgbClr val="FFFFFF"/>
                  </a:buClr>
                  <a:buSzPts val="1500"/>
                  <a:buChar char="●"/>
                </a:pPr>
                <a:r>
                  <a:rPr lang="it-IT" sz="1500" dirty="0">
                    <a:solidFill>
                      <a:srgbClr val="FFFFFF"/>
                    </a:solidFill>
                    <a:latin typeface="+mn-lt"/>
                  </a:rPr>
                  <a:t>Prende come input inziale i file mat contenenti i dati relativi alle varie acquisizioni dei vari utenti.</a:t>
                </a:r>
              </a:p>
              <a:p>
                <a:pPr marL="457200" lvl="0" indent="-323850" algn="l" rtl="0">
                  <a:spcBef>
                    <a:spcPts val="0"/>
                  </a:spcBef>
                  <a:spcAft>
                    <a:spcPts val="0"/>
                  </a:spcAft>
                  <a:buClr>
                    <a:srgbClr val="FFFFFF"/>
                  </a:buClr>
                  <a:buSzPts val="1500"/>
                  <a:buChar char="●"/>
                </a:pPr>
                <a:r>
                  <a:rPr lang="it-IT" sz="1500" dirty="0">
                    <a:solidFill>
                      <a:srgbClr val="FFFFFF"/>
                    </a:solidFill>
                    <a:latin typeface="+mn-lt"/>
                  </a:rPr>
                  <a:t>Delle matrici contenute nei file quella di interesse è la matrice M, che è una matrice 3D 835×820×320 voxel.</a:t>
                </a:r>
              </a:p>
              <a:p>
                <a:pPr marL="457200" lvl="0" indent="-323850" algn="l" rtl="0">
                  <a:spcBef>
                    <a:spcPts val="0"/>
                  </a:spcBef>
                  <a:spcAft>
                    <a:spcPts val="0"/>
                  </a:spcAft>
                  <a:buClr>
                    <a:srgbClr val="FFFFFF"/>
                  </a:buClr>
                  <a:buSzPts val="1500"/>
                  <a:buChar char="●"/>
                </a:pPr>
                <a:r>
                  <a:rPr lang="it-IT" sz="1500" dirty="0">
                    <a:solidFill>
                      <a:srgbClr val="FFFFFF"/>
                    </a:solidFill>
                    <a:latin typeface="+mn-lt"/>
                  </a:rPr>
                  <a:t>La matrice di partenza è nella forma </a:t>
                </a:r>
                <a14:m>
                  <m:oMath xmlns:m="http://schemas.openxmlformats.org/officeDocument/2006/math">
                    <m:r>
                      <a:rPr lang="it-IT" sz="1500" i="1" dirty="0" smtClean="0">
                        <a:solidFill>
                          <a:srgbClr val="FFFFFF"/>
                        </a:solidFill>
                        <a:latin typeface="Cambria Math" panose="02040503050406030204" pitchFamily="18" charset="0"/>
                      </a:rPr>
                      <m:t>𝑧𝑥𝑦</m:t>
                    </m:r>
                  </m:oMath>
                </a14:m>
                <a:r>
                  <a:rPr lang="it-IT" sz="1500" dirty="0">
                    <a:solidFill>
                      <a:srgbClr val="FFFFFF"/>
                    </a:solidFill>
                    <a:latin typeface="+mn-lt"/>
                  </a:rPr>
                  <a:t>, però molte funzioni di elaborazione e stampa delle immagini 3D in MATLAB usano la forma </a:t>
                </a:r>
                <a14:m>
                  <m:oMath xmlns:m="http://schemas.openxmlformats.org/officeDocument/2006/math">
                    <m:r>
                      <a:rPr lang="it-IT" sz="1500" i="1" dirty="0" smtClean="0">
                        <a:solidFill>
                          <a:srgbClr val="FFFFFF"/>
                        </a:solidFill>
                        <a:latin typeface="Cambria Math" panose="02040503050406030204" pitchFamily="18" charset="0"/>
                      </a:rPr>
                      <m:t>𝑦𝑥𝑧</m:t>
                    </m:r>
                  </m:oMath>
                </a14:m>
                <a:endParaRPr lang="it-IT" sz="1500" dirty="0">
                  <a:solidFill>
                    <a:srgbClr val="FFFFFF"/>
                  </a:solidFill>
                  <a:latin typeface="+mn-lt"/>
                </a:endParaRPr>
              </a:p>
              <a:p>
                <a:pPr marL="457200" lvl="0" indent="-323850" algn="l" rtl="0">
                  <a:spcBef>
                    <a:spcPts val="0"/>
                  </a:spcBef>
                  <a:spcAft>
                    <a:spcPts val="0"/>
                  </a:spcAft>
                  <a:buClr>
                    <a:srgbClr val="FFFFFF"/>
                  </a:buClr>
                  <a:buSzPts val="1500"/>
                  <a:buChar char="●"/>
                </a:pPr>
                <a:endParaRPr lang="it-IT" sz="1500" dirty="0">
                  <a:solidFill>
                    <a:srgbClr val="FFFFFF"/>
                  </a:solidFill>
                  <a:latin typeface="+mn-lt"/>
                </a:endParaRPr>
              </a:p>
              <a:p>
                <a:pPr marL="457200" lvl="0" indent="-323850" algn="l" rtl="0">
                  <a:spcBef>
                    <a:spcPts val="0"/>
                  </a:spcBef>
                  <a:spcAft>
                    <a:spcPts val="0"/>
                  </a:spcAft>
                  <a:buClr>
                    <a:srgbClr val="FFFFFF"/>
                  </a:buClr>
                  <a:buSzPts val="1500"/>
                  <a:buChar char="●"/>
                </a:pPr>
                <a:endParaRPr sz="1500" dirty="0">
                  <a:solidFill>
                    <a:srgbClr val="FFFFFF"/>
                  </a:solidFill>
                  <a:latin typeface="+mn-lt"/>
                </a:endParaRPr>
              </a:p>
            </p:txBody>
          </p:sp>
        </mc:Choice>
        <mc:Fallback>
          <p:sp>
            <p:nvSpPr>
              <p:cNvPr id="434" name="Google Shape;434;p42">
                <a:extLst>
                  <a:ext uri="{FF2B5EF4-FFF2-40B4-BE49-F238E27FC236}">
                    <a16:creationId xmlns:a16="http://schemas.microsoft.com/office/drawing/2014/main" id="{E4C476F8-2B96-091F-D724-17BC038A379D}"/>
                  </a:ext>
                </a:extLst>
              </p:cNvPr>
              <p:cNvSpPr txBox="1">
                <a:spLocks noGrp="1" noRot="1" noChangeAspect="1" noMove="1" noResize="1" noEditPoints="1" noAdjustHandles="1" noChangeArrowheads="1" noChangeShapeType="1" noTextEdit="1"/>
              </p:cNvSpPr>
              <p:nvPr>
                <p:ph type="body" idx="1"/>
              </p:nvPr>
            </p:nvSpPr>
            <p:spPr>
              <a:xfrm>
                <a:off x="1297500" y="1063475"/>
                <a:ext cx="6909642" cy="1825813"/>
              </a:xfrm>
              <a:prstGeom prst="rect">
                <a:avLst/>
              </a:prstGeom>
              <a:blipFill>
                <a:blip r:embed="rId3"/>
                <a:stretch>
                  <a:fillRect/>
                </a:stretch>
              </a:blipFill>
            </p:spPr>
            <p:txBody>
              <a:bodyPr/>
              <a:lstStyle/>
              <a:p>
                <a:r>
                  <a:rPr lang="it-IT">
                    <a:noFill/>
                  </a:rPr>
                  <a:t> </a:t>
                </a:r>
              </a:p>
            </p:txBody>
          </p:sp>
        </mc:Fallback>
      </mc:AlternateContent>
      <p:sp>
        <p:nvSpPr>
          <p:cNvPr id="435" name="Google Shape;435;p42">
            <a:extLst>
              <a:ext uri="{FF2B5EF4-FFF2-40B4-BE49-F238E27FC236}">
                <a16:creationId xmlns:a16="http://schemas.microsoft.com/office/drawing/2014/main" id="{E40BC63C-8BED-7511-3253-1975D1FE6288}"/>
              </a:ext>
            </a:extLst>
          </p:cNvPr>
          <p:cNvSpPr/>
          <p:nvPr/>
        </p:nvSpPr>
        <p:spPr>
          <a:xfrm>
            <a:off x="7040600" y="3923575"/>
            <a:ext cx="2106350" cy="1222450"/>
          </a:xfrm>
          <a:custGeom>
            <a:avLst/>
            <a:gdLst/>
            <a:ahLst/>
            <a:cxnLst/>
            <a:rect l="l" t="t" r="r" b="b"/>
            <a:pathLst>
              <a:path w="84254" h="48898" extrusionOk="0">
                <a:moveTo>
                  <a:pt x="0" y="0"/>
                </a:moveTo>
                <a:lnTo>
                  <a:pt x="50319" y="0"/>
                </a:lnTo>
                <a:lnTo>
                  <a:pt x="84254" y="33935"/>
                </a:lnTo>
                <a:lnTo>
                  <a:pt x="84254" y="48898"/>
                </a:lnTo>
                <a:lnTo>
                  <a:pt x="48798" y="48898"/>
                </a:lnTo>
                <a:close/>
              </a:path>
            </a:pathLst>
          </a:custGeom>
          <a:solidFill>
            <a:schemeClr val="accent3"/>
          </a:solidFill>
          <a:ln>
            <a:noFill/>
          </a:ln>
        </p:spPr>
      </p:sp>
      <p:pic>
        <p:nvPicPr>
          <p:cNvPr id="2" name="Picture 1">
            <a:extLst>
              <a:ext uri="{FF2B5EF4-FFF2-40B4-BE49-F238E27FC236}">
                <a16:creationId xmlns:a16="http://schemas.microsoft.com/office/drawing/2014/main" id="{F012B4ED-9EFD-0437-F60E-FEFF289A7870}"/>
              </a:ext>
            </a:extLst>
          </p:cNvPr>
          <p:cNvPicPr>
            <a:picLocks noChangeAspect="1"/>
          </p:cNvPicPr>
          <p:nvPr/>
        </p:nvPicPr>
        <p:blipFill>
          <a:blip r:embed="rId4"/>
          <a:stretch>
            <a:fillRect/>
          </a:stretch>
        </p:blipFill>
        <p:spPr>
          <a:xfrm>
            <a:off x="1831243" y="3091718"/>
            <a:ext cx="1584325" cy="1441450"/>
          </a:xfrm>
          <a:prstGeom prst="rect">
            <a:avLst/>
          </a:prstGeom>
        </p:spPr>
      </p:pic>
      <p:pic>
        <p:nvPicPr>
          <p:cNvPr id="3" name="Picture 2">
            <a:extLst>
              <a:ext uri="{FF2B5EF4-FFF2-40B4-BE49-F238E27FC236}">
                <a16:creationId xmlns:a16="http://schemas.microsoft.com/office/drawing/2014/main" id="{0BC6CF6E-BDBE-5E29-651A-DF571981A59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020106" y="3090086"/>
            <a:ext cx="1922132" cy="1443082"/>
          </a:xfrm>
          <a:prstGeom prst="rect">
            <a:avLst/>
          </a:prstGeom>
        </p:spPr>
      </p:pic>
    </p:spTree>
    <p:extLst>
      <p:ext uri="{BB962C8B-B14F-4D97-AF65-F5344CB8AC3E}">
        <p14:creationId xmlns:p14="http://schemas.microsoft.com/office/powerpoint/2010/main" val="27078304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48"/>
        <p:cNvGrpSpPr/>
        <p:nvPr/>
      </p:nvGrpSpPr>
      <p:grpSpPr>
        <a:xfrm>
          <a:off x="0" y="0"/>
          <a:ext cx="0" cy="0"/>
          <a:chOff x="0" y="0"/>
          <a:chExt cx="0" cy="0"/>
        </a:xfrm>
      </p:grpSpPr>
      <p:sp>
        <p:nvSpPr>
          <p:cNvPr id="449" name="Google Shape;449;p44"/>
          <p:cNvSpPr txBox="1">
            <a:spLocks noGrp="1"/>
          </p:cNvSpPr>
          <p:nvPr>
            <p:ph type="title"/>
          </p:nvPr>
        </p:nvSpPr>
        <p:spPr>
          <a:xfrm>
            <a:off x="1297500" y="302996"/>
            <a:ext cx="7846500" cy="636154"/>
          </a:xfrm>
          <a:prstGeom prst="rect">
            <a:avLst/>
          </a:prstGeom>
        </p:spPr>
        <p:txBody>
          <a:bodyPr spcFirstLastPara="1" wrap="square" lIns="91425" tIns="91425" rIns="91425" bIns="91425" anchor="t" anchorCtr="0">
            <a:noAutofit/>
          </a:bodyPr>
          <a:lstStyle/>
          <a:p>
            <a:pPr lvl="0"/>
            <a:r>
              <a:rPr lang="it-IT" sz="3000" dirty="0">
                <a:latin typeface="+mj-lt"/>
              </a:rPr>
              <a:t>Il metodo CCM: </a:t>
            </a:r>
            <a:r>
              <a:rPr lang="it-IT" sz="3000" u="sng" dirty="0">
                <a:latin typeface="+mj-lt"/>
              </a:rPr>
              <a:t>Ridimensionamento</a:t>
            </a:r>
            <a:endParaRPr sz="3000" dirty="0">
              <a:latin typeface="+mj-lt"/>
            </a:endParaRPr>
          </a:p>
        </p:txBody>
      </p:sp>
      <p:sp>
        <p:nvSpPr>
          <p:cNvPr id="450" name="Google Shape;450;p44"/>
          <p:cNvSpPr txBox="1">
            <a:spLocks noGrp="1"/>
          </p:cNvSpPr>
          <p:nvPr>
            <p:ph type="body" idx="1"/>
          </p:nvPr>
        </p:nvSpPr>
        <p:spPr>
          <a:xfrm>
            <a:off x="2494310" y="1177624"/>
            <a:ext cx="2386097" cy="1150549"/>
          </a:xfrm>
          <a:prstGeom prst="rect">
            <a:avLst/>
          </a:prstGeom>
          <a:ln>
            <a:noFill/>
          </a:ln>
        </p:spPr>
        <p:txBody>
          <a:bodyPr spcFirstLastPara="1" wrap="square" lIns="91425" tIns="91425" rIns="91425" bIns="91425" anchor="t" anchorCtr="0">
            <a:noAutofit/>
          </a:bodyPr>
          <a:lstStyle/>
          <a:p>
            <a:pPr marL="457200" lvl="0" indent="-311150" algn="l" rtl="0">
              <a:spcBef>
                <a:spcPts val="0"/>
              </a:spcBef>
              <a:spcAft>
                <a:spcPts val="0"/>
              </a:spcAft>
              <a:buSzPts val="1300"/>
              <a:buFont typeface="Arial"/>
              <a:buChar char="●"/>
            </a:pPr>
            <a:r>
              <a:rPr lang="it" sz="1500" dirty="0">
                <a:latin typeface="Arial"/>
                <a:ea typeface="Arial"/>
                <a:cs typeface="Arial"/>
                <a:sym typeface="Arial"/>
              </a:rPr>
              <a:t>Dimensioni originali</a:t>
            </a:r>
            <a:endParaRPr lang="it-IT" sz="1500" dirty="0">
              <a:latin typeface="Arial"/>
              <a:ea typeface="Arial"/>
              <a:cs typeface="Arial"/>
              <a:sym typeface="Arial"/>
            </a:endParaRPr>
          </a:p>
          <a:p>
            <a:pPr marL="914400" lvl="1" indent="-298450" algn="l" rtl="0">
              <a:spcBef>
                <a:spcPts val="0"/>
              </a:spcBef>
              <a:spcAft>
                <a:spcPts val="0"/>
              </a:spcAft>
              <a:buSzPts val="1100"/>
              <a:buFont typeface="Arial"/>
              <a:buChar char="○"/>
            </a:pPr>
            <a:r>
              <a:rPr lang="it-IT" sz="1500" dirty="0">
                <a:latin typeface="Arial"/>
                <a:ea typeface="Arial"/>
                <a:cs typeface="Arial"/>
                <a:sym typeface="Arial"/>
              </a:rPr>
              <a:t>X = 820</a:t>
            </a:r>
          </a:p>
          <a:p>
            <a:pPr marL="914400" lvl="1" indent="-298450" algn="l" rtl="0">
              <a:spcBef>
                <a:spcPts val="0"/>
              </a:spcBef>
              <a:spcAft>
                <a:spcPts val="0"/>
              </a:spcAft>
              <a:buSzPts val="1100"/>
              <a:buFont typeface="Arial"/>
              <a:buChar char="○"/>
            </a:pPr>
            <a:r>
              <a:rPr lang="it" sz="1500" dirty="0">
                <a:latin typeface="Arial"/>
                <a:ea typeface="Arial"/>
                <a:cs typeface="Arial"/>
                <a:sym typeface="Arial"/>
              </a:rPr>
              <a:t>Y = 835</a:t>
            </a:r>
            <a:endParaRPr sz="1500" dirty="0">
              <a:latin typeface="Arial"/>
              <a:ea typeface="Arial"/>
              <a:cs typeface="Arial"/>
              <a:sym typeface="Arial"/>
            </a:endParaRPr>
          </a:p>
          <a:p>
            <a:pPr marL="914400" lvl="1" indent="-298450" algn="l" rtl="0">
              <a:spcBef>
                <a:spcPts val="0"/>
              </a:spcBef>
              <a:spcAft>
                <a:spcPts val="0"/>
              </a:spcAft>
              <a:buSzPts val="1100"/>
              <a:buFont typeface="Arial"/>
              <a:buChar char="○"/>
            </a:pPr>
            <a:r>
              <a:rPr lang="it" sz="1500" dirty="0">
                <a:latin typeface="Arial"/>
                <a:ea typeface="Arial"/>
                <a:cs typeface="Arial"/>
                <a:sym typeface="Arial"/>
              </a:rPr>
              <a:t>Z = 320</a:t>
            </a:r>
            <a:endParaRPr sz="1500" dirty="0">
              <a:latin typeface="Arial"/>
              <a:ea typeface="Arial"/>
              <a:cs typeface="Arial"/>
              <a:sym typeface="Arial"/>
            </a:endParaRPr>
          </a:p>
          <a:p>
            <a:pPr marL="457200" lvl="0" indent="0" algn="l" rtl="0">
              <a:spcBef>
                <a:spcPts val="1600"/>
              </a:spcBef>
              <a:spcAft>
                <a:spcPts val="0"/>
              </a:spcAft>
              <a:buNone/>
            </a:pPr>
            <a:endParaRPr dirty="0">
              <a:latin typeface="Arial"/>
              <a:ea typeface="Arial"/>
              <a:cs typeface="Arial"/>
              <a:sym typeface="Arial"/>
            </a:endParaRPr>
          </a:p>
          <a:p>
            <a:pPr marL="0" lvl="0" indent="0" algn="l" rtl="0">
              <a:spcBef>
                <a:spcPts val="1600"/>
              </a:spcBef>
              <a:spcAft>
                <a:spcPts val="1600"/>
              </a:spcAft>
              <a:buNone/>
            </a:pPr>
            <a:endParaRPr dirty="0"/>
          </a:p>
        </p:txBody>
      </p:sp>
      <p:pic>
        <p:nvPicPr>
          <p:cNvPr id="451" name="Google Shape;451;p44"/>
          <p:cNvPicPr preferRelativeResize="0"/>
          <p:nvPr/>
        </p:nvPicPr>
        <p:blipFill>
          <a:blip r:embed="rId3">
            <a:alphaModFix/>
          </a:blip>
          <a:stretch>
            <a:fillRect/>
          </a:stretch>
        </p:blipFill>
        <p:spPr>
          <a:xfrm>
            <a:off x="2494310" y="3379737"/>
            <a:ext cx="5420521" cy="1667979"/>
          </a:xfrm>
          <a:prstGeom prst="rect">
            <a:avLst/>
          </a:prstGeom>
          <a:noFill/>
          <a:ln>
            <a:noFill/>
          </a:ln>
        </p:spPr>
      </p:pic>
      <p:sp>
        <p:nvSpPr>
          <p:cNvPr id="452" name="Google Shape;452;p44"/>
          <p:cNvSpPr txBox="1">
            <a:spLocks noGrp="1"/>
          </p:cNvSpPr>
          <p:nvPr>
            <p:ph type="body" idx="1"/>
          </p:nvPr>
        </p:nvSpPr>
        <p:spPr>
          <a:xfrm>
            <a:off x="5710102" y="1177624"/>
            <a:ext cx="2449160" cy="1150549"/>
          </a:xfrm>
          <a:prstGeom prst="rect">
            <a:avLst/>
          </a:prstGeom>
          <a:ln>
            <a:noFill/>
          </a:ln>
        </p:spPr>
        <p:txBody>
          <a:bodyPr spcFirstLastPara="1" wrap="square" lIns="91425" tIns="91425" rIns="91425" bIns="91425" anchor="t" anchorCtr="0">
            <a:noAutofit/>
          </a:bodyPr>
          <a:lstStyle/>
          <a:p>
            <a:pPr marL="457200" lvl="0" indent="-311150" algn="l" rtl="0">
              <a:spcBef>
                <a:spcPts val="0"/>
              </a:spcBef>
              <a:spcAft>
                <a:spcPts val="0"/>
              </a:spcAft>
              <a:buSzPts val="1300"/>
              <a:buFont typeface="Arial"/>
              <a:buChar char="●"/>
            </a:pPr>
            <a:r>
              <a:rPr lang="it" sz="1500" dirty="0">
                <a:latin typeface="Arial"/>
                <a:ea typeface="Arial"/>
                <a:cs typeface="Arial"/>
                <a:sym typeface="Arial"/>
              </a:rPr>
              <a:t>Dimensioni finali</a:t>
            </a:r>
            <a:endParaRPr sz="1500" dirty="0">
              <a:latin typeface="Arial"/>
              <a:ea typeface="Arial"/>
              <a:cs typeface="Arial"/>
              <a:sym typeface="Arial"/>
            </a:endParaRPr>
          </a:p>
          <a:p>
            <a:pPr marL="914400" lvl="1" indent="-298450" algn="l" rtl="0">
              <a:spcBef>
                <a:spcPts val="0"/>
              </a:spcBef>
              <a:spcAft>
                <a:spcPts val="0"/>
              </a:spcAft>
              <a:buSzPts val="1100"/>
              <a:buFont typeface="Arial"/>
              <a:buChar char="○"/>
            </a:pPr>
            <a:r>
              <a:rPr lang="it" sz="1500" dirty="0">
                <a:latin typeface="Arial"/>
                <a:ea typeface="Arial"/>
                <a:cs typeface="Arial"/>
                <a:sym typeface="Arial"/>
              </a:rPr>
              <a:t>X = 650</a:t>
            </a:r>
            <a:endParaRPr sz="1500" dirty="0">
              <a:latin typeface="Arial"/>
              <a:ea typeface="Arial"/>
              <a:cs typeface="Arial"/>
              <a:sym typeface="Arial"/>
            </a:endParaRPr>
          </a:p>
          <a:p>
            <a:pPr marL="914400" lvl="1" indent="-298450" algn="l" rtl="0">
              <a:spcBef>
                <a:spcPts val="0"/>
              </a:spcBef>
              <a:spcAft>
                <a:spcPts val="0"/>
              </a:spcAft>
              <a:buSzPts val="1100"/>
              <a:buFont typeface="Arial"/>
              <a:buChar char="○"/>
            </a:pPr>
            <a:r>
              <a:rPr lang="it" sz="1500" dirty="0">
                <a:latin typeface="Arial"/>
                <a:ea typeface="Arial"/>
                <a:cs typeface="Arial"/>
                <a:sym typeface="Arial"/>
              </a:rPr>
              <a:t>Y = 650</a:t>
            </a:r>
            <a:endParaRPr sz="1500" dirty="0">
              <a:latin typeface="Arial"/>
              <a:ea typeface="Arial"/>
              <a:cs typeface="Arial"/>
              <a:sym typeface="Arial"/>
            </a:endParaRPr>
          </a:p>
          <a:p>
            <a:pPr marL="914400" lvl="1" indent="-298450" algn="l" rtl="0">
              <a:spcBef>
                <a:spcPts val="0"/>
              </a:spcBef>
              <a:spcAft>
                <a:spcPts val="0"/>
              </a:spcAft>
              <a:buSzPts val="1100"/>
              <a:buFont typeface="Arial"/>
              <a:buChar char="○"/>
            </a:pPr>
            <a:r>
              <a:rPr lang="it" sz="1500" dirty="0">
                <a:latin typeface="Arial"/>
                <a:ea typeface="Arial"/>
                <a:cs typeface="Arial"/>
                <a:sym typeface="Arial"/>
              </a:rPr>
              <a:t>Z = 320</a:t>
            </a:r>
            <a:endParaRPr sz="1500" dirty="0">
              <a:latin typeface="Arial"/>
              <a:ea typeface="Arial"/>
              <a:cs typeface="Arial"/>
              <a:sym typeface="Arial"/>
            </a:endParaRPr>
          </a:p>
          <a:p>
            <a:pPr marL="457200" lvl="0" indent="0" algn="l" rtl="0">
              <a:spcBef>
                <a:spcPts val="1600"/>
              </a:spcBef>
              <a:spcAft>
                <a:spcPts val="0"/>
              </a:spcAft>
              <a:buNone/>
            </a:pPr>
            <a:endParaRPr dirty="0">
              <a:latin typeface="Arial"/>
              <a:ea typeface="Arial"/>
              <a:cs typeface="Arial"/>
              <a:sym typeface="Arial"/>
            </a:endParaRPr>
          </a:p>
          <a:p>
            <a:pPr marL="0" lvl="0" indent="0" algn="l" rtl="0">
              <a:spcBef>
                <a:spcPts val="1600"/>
              </a:spcBef>
              <a:spcAft>
                <a:spcPts val="1600"/>
              </a:spcAft>
              <a:buNone/>
            </a:pPr>
            <a:endParaRPr dirty="0"/>
          </a:p>
        </p:txBody>
      </p:sp>
      <p:sp>
        <p:nvSpPr>
          <p:cNvPr id="453" name="Google Shape;453;p44"/>
          <p:cNvSpPr txBox="1">
            <a:spLocks noGrp="1"/>
          </p:cNvSpPr>
          <p:nvPr>
            <p:ph type="body" idx="1"/>
          </p:nvPr>
        </p:nvSpPr>
        <p:spPr>
          <a:xfrm>
            <a:off x="2494310" y="2366116"/>
            <a:ext cx="5420521" cy="981226"/>
          </a:xfrm>
          <a:prstGeom prst="rect">
            <a:avLst/>
          </a:prstGeom>
          <a:ln>
            <a:noFill/>
          </a:ln>
        </p:spPr>
        <p:txBody>
          <a:bodyPr spcFirstLastPara="1" wrap="square" lIns="91425" tIns="91425" rIns="91425" bIns="91425" anchor="t" anchorCtr="0">
            <a:noAutofit/>
          </a:bodyPr>
          <a:lstStyle/>
          <a:p>
            <a:pPr marL="457200" lvl="0" indent="-311150" algn="l" rtl="0">
              <a:spcBef>
                <a:spcPts val="0"/>
              </a:spcBef>
              <a:spcAft>
                <a:spcPts val="0"/>
              </a:spcAft>
              <a:buSzPts val="1300"/>
              <a:buFont typeface="Arial"/>
              <a:buChar char="●"/>
            </a:pPr>
            <a:r>
              <a:rPr lang="it" sz="1500" dirty="0">
                <a:latin typeface="Arial"/>
                <a:ea typeface="Arial"/>
                <a:cs typeface="Arial"/>
                <a:sym typeface="Arial"/>
              </a:rPr>
              <a:t>Motivi</a:t>
            </a:r>
            <a:endParaRPr sz="1500" dirty="0">
              <a:latin typeface="Arial"/>
              <a:ea typeface="Arial"/>
              <a:cs typeface="Arial"/>
              <a:sym typeface="Arial"/>
            </a:endParaRPr>
          </a:p>
          <a:p>
            <a:pPr marL="914400" lvl="1" indent="-298450" algn="l" rtl="0">
              <a:spcBef>
                <a:spcPts val="0"/>
              </a:spcBef>
              <a:spcAft>
                <a:spcPts val="0"/>
              </a:spcAft>
              <a:buSzPts val="1100"/>
              <a:buFont typeface="Arial"/>
              <a:buChar char="○"/>
            </a:pPr>
            <a:r>
              <a:rPr lang="it" sz="1500" dirty="0">
                <a:latin typeface="Arial"/>
                <a:ea typeface="Arial"/>
                <a:cs typeface="Arial"/>
                <a:sym typeface="Arial"/>
              </a:rPr>
              <a:t>Esclusione rumore dei bordi</a:t>
            </a:r>
            <a:endParaRPr sz="1500" dirty="0">
              <a:latin typeface="Arial"/>
              <a:ea typeface="Arial"/>
              <a:cs typeface="Arial"/>
              <a:sym typeface="Arial"/>
            </a:endParaRPr>
          </a:p>
          <a:p>
            <a:pPr marL="914400" lvl="1" indent="-298450" algn="l" rtl="0">
              <a:spcBef>
                <a:spcPts val="0"/>
              </a:spcBef>
              <a:spcAft>
                <a:spcPts val="0"/>
              </a:spcAft>
              <a:buSzPts val="1100"/>
              <a:buFont typeface="Arial"/>
              <a:buChar char="○"/>
            </a:pPr>
            <a:r>
              <a:rPr lang="it" sz="1500" dirty="0">
                <a:latin typeface="Arial"/>
                <a:ea typeface="Arial"/>
                <a:cs typeface="Arial"/>
                <a:sym typeface="Arial"/>
              </a:rPr>
              <a:t>Risparmio tempo di calcolo</a:t>
            </a:r>
            <a:endParaRPr sz="1500" dirty="0">
              <a:latin typeface="Arial"/>
              <a:ea typeface="Arial"/>
              <a:cs typeface="Arial"/>
              <a:sym typeface="Arial"/>
            </a:endParaRPr>
          </a:p>
          <a:p>
            <a:pPr marL="457200" lvl="0" indent="0" algn="l" rtl="0">
              <a:spcBef>
                <a:spcPts val="1600"/>
              </a:spcBef>
              <a:spcAft>
                <a:spcPts val="0"/>
              </a:spcAft>
              <a:buNone/>
            </a:pPr>
            <a:endParaRPr dirty="0">
              <a:latin typeface="Arial"/>
              <a:ea typeface="Arial"/>
              <a:cs typeface="Arial"/>
              <a:sym typeface="Arial"/>
            </a:endParaRPr>
          </a:p>
          <a:p>
            <a:pPr marL="0" lvl="0" indent="0" algn="l" rtl="0">
              <a:spcBef>
                <a:spcPts val="1600"/>
              </a:spcBef>
              <a:spcAft>
                <a:spcPts val="1600"/>
              </a:spcAft>
              <a:buNone/>
            </a:pPr>
            <a:endParaRPr dirty="0"/>
          </a:p>
        </p:txBody>
      </p:sp>
      <p:sp>
        <p:nvSpPr>
          <p:cNvPr id="4" name="Arrow: Right 3">
            <a:extLst>
              <a:ext uri="{FF2B5EF4-FFF2-40B4-BE49-F238E27FC236}">
                <a16:creationId xmlns:a16="http://schemas.microsoft.com/office/drawing/2014/main" id="{1F16006B-BA51-E678-B8EE-8DB987B3E532}"/>
              </a:ext>
            </a:extLst>
          </p:cNvPr>
          <p:cNvSpPr/>
          <p:nvPr/>
        </p:nvSpPr>
        <p:spPr>
          <a:xfrm>
            <a:off x="4986847" y="1471164"/>
            <a:ext cx="616815" cy="324995"/>
          </a:xfrm>
          <a:prstGeom prst="rightArrow">
            <a:avLst/>
          </a:prstGeom>
          <a:solidFill>
            <a:schemeClr val="accent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58"/>
        <p:cNvGrpSpPr/>
        <p:nvPr/>
      </p:nvGrpSpPr>
      <p:grpSpPr>
        <a:xfrm>
          <a:off x="0" y="0"/>
          <a:ext cx="0" cy="0"/>
          <a:chOff x="0" y="0"/>
          <a:chExt cx="0" cy="0"/>
        </a:xfrm>
      </p:grpSpPr>
      <p:sp>
        <p:nvSpPr>
          <p:cNvPr id="459" name="Google Shape;459;p45"/>
          <p:cNvSpPr txBox="1">
            <a:spLocks noGrp="1"/>
          </p:cNvSpPr>
          <p:nvPr>
            <p:ph type="title"/>
          </p:nvPr>
        </p:nvSpPr>
        <p:spPr>
          <a:xfrm>
            <a:off x="1034950" y="456950"/>
            <a:ext cx="8109050" cy="687000"/>
          </a:xfrm>
          <a:prstGeom prst="rect">
            <a:avLst/>
          </a:prstGeom>
        </p:spPr>
        <p:txBody>
          <a:bodyPr spcFirstLastPara="1" wrap="square" lIns="91425" tIns="91425" rIns="91425" bIns="91425" anchor="t" anchorCtr="0">
            <a:noAutofit/>
          </a:bodyPr>
          <a:lstStyle/>
          <a:p>
            <a:pPr lvl="0"/>
            <a:r>
              <a:rPr lang="it-IT" sz="3000" dirty="0">
                <a:latin typeface="+mj-lt"/>
              </a:rPr>
              <a:t>Il metodo CCM: </a:t>
            </a:r>
            <a:r>
              <a:rPr lang="it-IT" sz="3000" u="sng" dirty="0">
                <a:latin typeface="+mj-lt"/>
              </a:rPr>
              <a:t>Estrapolazione </a:t>
            </a:r>
            <a:endParaRPr sz="3000" dirty="0">
              <a:latin typeface="+mj-lt"/>
            </a:endParaRPr>
          </a:p>
        </p:txBody>
      </p:sp>
      <p:sp>
        <p:nvSpPr>
          <p:cNvPr id="460" name="Google Shape;460;p45"/>
          <p:cNvSpPr txBox="1">
            <a:spLocks noGrp="1"/>
          </p:cNvSpPr>
          <p:nvPr>
            <p:ph type="body" idx="1"/>
          </p:nvPr>
        </p:nvSpPr>
        <p:spPr>
          <a:xfrm>
            <a:off x="939700" y="1373950"/>
            <a:ext cx="6161700" cy="817800"/>
          </a:xfrm>
          <a:prstGeom prst="rect">
            <a:avLst/>
          </a:prstGeom>
        </p:spPr>
        <p:txBody>
          <a:bodyPr spcFirstLastPara="1" wrap="square" lIns="91425" tIns="91425" rIns="91425" bIns="91425" anchor="t" anchorCtr="0">
            <a:noAutofit/>
          </a:bodyPr>
          <a:lstStyle/>
          <a:p>
            <a:pPr marL="457200" lvl="0" indent="-323850" algn="l" rtl="0">
              <a:spcBef>
                <a:spcPts val="0"/>
              </a:spcBef>
              <a:spcAft>
                <a:spcPts val="0"/>
              </a:spcAft>
              <a:buSzPts val="1500"/>
              <a:buFont typeface="Arial"/>
              <a:buChar char="●"/>
            </a:pPr>
            <a:r>
              <a:rPr lang="it" sz="1500" dirty="0">
                <a:latin typeface="Arial"/>
                <a:ea typeface="Arial"/>
                <a:cs typeface="Arial"/>
                <a:sym typeface="Arial"/>
              </a:rPr>
              <a:t>Creazione del volume utile all’estrazione delle strutture venose</a:t>
            </a:r>
            <a:endParaRPr sz="1500" dirty="0">
              <a:latin typeface="Arial"/>
              <a:ea typeface="Arial"/>
              <a:cs typeface="Arial"/>
              <a:sym typeface="Arial"/>
            </a:endParaRPr>
          </a:p>
          <a:p>
            <a:pPr marL="457200" lvl="0" indent="-323850" algn="l" rtl="0">
              <a:spcBef>
                <a:spcPts val="0"/>
              </a:spcBef>
              <a:spcAft>
                <a:spcPts val="0"/>
              </a:spcAft>
              <a:buSzPts val="1500"/>
              <a:buFont typeface="Arial"/>
              <a:buChar char="●"/>
            </a:pPr>
            <a:r>
              <a:rPr lang="it" sz="1500" dirty="0">
                <a:latin typeface="Arial"/>
                <a:ea typeface="Arial"/>
                <a:cs typeface="Arial"/>
                <a:sym typeface="Arial"/>
              </a:rPr>
              <a:t>Creazione di </a:t>
            </a:r>
            <a:r>
              <a:rPr lang="it" sz="1500" i="1" dirty="0">
                <a:latin typeface="Arial"/>
                <a:ea typeface="Arial"/>
                <a:cs typeface="Arial"/>
                <a:sym typeface="Arial"/>
              </a:rPr>
              <a:t>mascheraAcqua</a:t>
            </a:r>
            <a:r>
              <a:rPr lang="it" sz="1500" dirty="0">
                <a:latin typeface="Arial"/>
                <a:ea typeface="Arial"/>
                <a:cs typeface="Arial"/>
                <a:sym typeface="Arial"/>
              </a:rPr>
              <a:t>, </a:t>
            </a:r>
            <a:r>
              <a:rPr lang="it" sz="1500" i="1" dirty="0">
                <a:latin typeface="Arial"/>
                <a:ea typeface="Arial"/>
                <a:cs typeface="Arial"/>
                <a:sym typeface="Arial"/>
              </a:rPr>
              <a:t>mascheraNero </a:t>
            </a:r>
            <a:r>
              <a:rPr lang="it" sz="1500" dirty="0">
                <a:latin typeface="Arial"/>
                <a:ea typeface="Arial"/>
                <a:cs typeface="Arial"/>
                <a:sym typeface="Arial"/>
              </a:rPr>
              <a:t>e </a:t>
            </a:r>
            <a:r>
              <a:rPr lang="it" sz="1500" i="1" dirty="0">
                <a:latin typeface="Arial"/>
                <a:ea typeface="Arial"/>
                <a:cs typeface="Arial"/>
                <a:sym typeface="Arial"/>
              </a:rPr>
              <a:t>volumePalmo</a:t>
            </a:r>
            <a:endParaRPr sz="1500" i="1" dirty="0">
              <a:latin typeface="Arial"/>
              <a:ea typeface="Arial"/>
              <a:cs typeface="Arial"/>
              <a:sym typeface="Arial"/>
            </a:endParaRPr>
          </a:p>
          <a:p>
            <a:pPr marL="0" lvl="0" indent="0" algn="l" rtl="0">
              <a:spcBef>
                <a:spcPts val="1600"/>
              </a:spcBef>
              <a:spcAft>
                <a:spcPts val="0"/>
              </a:spcAft>
              <a:buNone/>
            </a:pPr>
            <a:endParaRPr dirty="0">
              <a:latin typeface="Arial"/>
              <a:ea typeface="Arial"/>
              <a:cs typeface="Arial"/>
              <a:sym typeface="Arial"/>
            </a:endParaRPr>
          </a:p>
          <a:p>
            <a:pPr marL="0" lvl="0" indent="0" algn="l" rtl="0">
              <a:spcBef>
                <a:spcPts val="1600"/>
              </a:spcBef>
              <a:spcAft>
                <a:spcPts val="0"/>
              </a:spcAft>
              <a:buNone/>
            </a:pPr>
            <a:r>
              <a:rPr lang="it" dirty="0">
                <a:latin typeface="Arial"/>
                <a:ea typeface="Arial"/>
                <a:cs typeface="Arial"/>
                <a:sym typeface="Arial"/>
              </a:rPr>
              <a:t>	</a:t>
            </a:r>
            <a:endParaRPr dirty="0">
              <a:latin typeface="Arial"/>
              <a:ea typeface="Arial"/>
              <a:cs typeface="Arial"/>
              <a:sym typeface="Arial"/>
            </a:endParaRPr>
          </a:p>
          <a:p>
            <a:pPr marL="0" lvl="0" indent="0" algn="l" rtl="0">
              <a:spcBef>
                <a:spcPts val="1600"/>
              </a:spcBef>
              <a:spcAft>
                <a:spcPts val="1600"/>
              </a:spcAft>
              <a:buNone/>
            </a:pPr>
            <a:endParaRPr dirty="0">
              <a:latin typeface="Arial"/>
              <a:ea typeface="Arial"/>
              <a:cs typeface="Arial"/>
              <a:sym typeface="Arial"/>
            </a:endParaRPr>
          </a:p>
        </p:txBody>
      </p:sp>
      <p:pic>
        <p:nvPicPr>
          <p:cNvPr id="2" name="Picture 1">
            <a:extLst>
              <a:ext uri="{FF2B5EF4-FFF2-40B4-BE49-F238E27FC236}">
                <a16:creationId xmlns:a16="http://schemas.microsoft.com/office/drawing/2014/main" id="{3A2A591E-6371-EC55-9BEA-09759249CFF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4657" y="2421748"/>
            <a:ext cx="2818765" cy="2112645"/>
          </a:xfrm>
          <a:prstGeom prst="rect">
            <a:avLst/>
          </a:prstGeom>
        </p:spPr>
      </p:pic>
      <p:pic>
        <p:nvPicPr>
          <p:cNvPr id="3" name="Picture 2">
            <a:extLst>
              <a:ext uri="{FF2B5EF4-FFF2-40B4-BE49-F238E27FC236}">
                <a16:creationId xmlns:a16="http://schemas.microsoft.com/office/drawing/2014/main" id="{5D8604C8-1A9A-9544-DE1F-83E4F890551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62935" y="2421748"/>
            <a:ext cx="2811145" cy="2112645"/>
          </a:xfrm>
          <a:prstGeom prst="rect">
            <a:avLst/>
          </a:prstGeom>
        </p:spPr>
      </p:pic>
      <p:pic>
        <p:nvPicPr>
          <p:cNvPr id="4" name="Picture 3">
            <a:extLst>
              <a:ext uri="{FF2B5EF4-FFF2-40B4-BE49-F238E27FC236}">
                <a16:creationId xmlns:a16="http://schemas.microsoft.com/office/drawing/2014/main" id="{9A0E03E0-D7DC-A721-C4B3-EF2F1A3DE1E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143593" y="2421748"/>
            <a:ext cx="2825750" cy="211264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67"/>
        <p:cNvGrpSpPr/>
        <p:nvPr/>
      </p:nvGrpSpPr>
      <p:grpSpPr>
        <a:xfrm>
          <a:off x="0" y="0"/>
          <a:ext cx="0" cy="0"/>
          <a:chOff x="0" y="0"/>
          <a:chExt cx="0" cy="0"/>
        </a:xfrm>
      </p:grpSpPr>
      <p:sp>
        <p:nvSpPr>
          <p:cNvPr id="468" name="Google Shape;468;p46"/>
          <p:cNvSpPr txBox="1">
            <a:spLocks noGrp="1"/>
          </p:cNvSpPr>
          <p:nvPr>
            <p:ph type="title"/>
          </p:nvPr>
        </p:nvSpPr>
        <p:spPr>
          <a:xfrm>
            <a:off x="550024" y="327075"/>
            <a:ext cx="8593975" cy="687000"/>
          </a:xfrm>
          <a:prstGeom prst="rect">
            <a:avLst/>
          </a:prstGeom>
        </p:spPr>
        <p:txBody>
          <a:bodyPr spcFirstLastPara="1" wrap="square" lIns="91425" tIns="91425" rIns="91425" bIns="91425" anchor="t" anchorCtr="0">
            <a:noAutofit/>
          </a:bodyPr>
          <a:lstStyle/>
          <a:p>
            <a:r>
              <a:rPr lang="it-IT" sz="3000" dirty="0">
                <a:latin typeface="+mj-lt"/>
              </a:rPr>
              <a:t>Il metodo CCM: </a:t>
            </a:r>
            <a:r>
              <a:rPr lang="it-IT" sz="3000" u="sng" dirty="0">
                <a:latin typeface="+mj-lt"/>
              </a:rPr>
              <a:t>Binarizzazione</a:t>
            </a:r>
            <a:endParaRPr sz="3000" u="sng" dirty="0">
              <a:latin typeface="+mj-lt"/>
            </a:endParaRPr>
          </a:p>
        </p:txBody>
      </p:sp>
      <p:sp>
        <p:nvSpPr>
          <p:cNvPr id="469" name="Google Shape;469;p46"/>
          <p:cNvSpPr/>
          <p:nvPr/>
        </p:nvSpPr>
        <p:spPr>
          <a:xfrm>
            <a:off x="930975" y="1366049"/>
            <a:ext cx="4183286" cy="327201"/>
          </a:xfrm>
          <a:prstGeom prst="rect">
            <a:avLst/>
          </a:prstGeom>
        </p:spPr>
        <p:txBody>
          <a:bodyPr>
            <a:prstTxWarp prst="textPlain">
              <a:avLst/>
            </a:prstTxWarp>
          </a:bodyPr>
          <a:lstStyle/>
          <a:p>
            <a:pPr lvl="0" algn="ctr"/>
            <a:r>
              <a:rPr b="0" i="0" dirty="0">
                <a:ln w="9525" cap="flat" cmpd="sng">
                  <a:solidFill>
                    <a:schemeClr val="dk2"/>
                  </a:solidFill>
                  <a:prstDash val="solid"/>
                  <a:round/>
                  <a:headEnd type="none" w="sm" len="sm"/>
                  <a:tailEnd type="none" w="sm" len="sm"/>
                </a:ln>
                <a:solidFill>
                  <a:schemeClr val="lt2"/>
                </a:solidFill>
                <a:latin typeface="Arial"/>
              </a:rPr>
              <a:t>uint8 [0,255] -&gt; logical [0,1]</a:t>
            </a:r>
          </a:p>
        </p:txBody>
      </p:sp>
      <p:sp>
        <p:nvSpPr>
          <p:cNvPr id="470" name="Google Shape;470;p46"/>
          <p:cNvSpPr txBox="1">
            <a:spLocks noGrp="1"/>
          </p:cNvSpPr>
          <p:nvPr>
            <p:ph type="body" idx="4294967295"/>
          </p:nvPr>
        </p:nvSpPr>
        <p:spPr>
          <a:xfrm>
            <a:off x="930975" y="2045225"/>
            <a:ext cx="6161700" cy="2254200"/>
          </a:xfrm>
          <a:prstGeom prst="rect">
            <a:avLst/>
          </a:prstGeom>
        </p:spPr>
        <p:txBody>
          <a:bodyPr spcFirstLastPara="1" wrap="square" lIns="91425" tIns="91425" rIns="91425" bIns="91425" anchor="t" anchorCtr="0">
            <a:noAutofit/>
          </a:bodyPr>
          <a:lstStyle/>
          <a:p>
            <a:pPr marL="457200" lvl="0" indent="-323850" algn="l" rtl="0">
              <a:spcBef>
                <a:spcPts val="0"/>
              </a:spcBef>
              <a:spcAft>
                <a:spcPts val="0"/>
              </a:spcAft>
              <a:buSzPts val="1500"/>
              <a:buFont typeface="Arial"/>
              <a:buChar char="●"/>
            </a:pPr>
            <a:r>
              <a:rPr lang="it" sz="1500" dirty="0">
                <a:latin typeface="Arial"/>
                <a:ea typeface="Arial"/>
                <a:cs typeface="Arial"/>
                <a:sym typeface="Arial"/>
              </a:rPr>
              <a:t>Utile a mantenere la maggior quantità di informazioni utili</a:t>
            </a:r>
            <a:endParaRPr sz="1500" dirty="0">
              <a:latin typeface="Arial"/>
              <a:ea typeface="Arial"/>
              <a:cs typeface="Arial"/>
              <a:sym typeface="Arial"/>
            </a:endParaRPr>
          </a:p>
          <a:p>
            <a:pPr marL="457200" lvl="0" indent="-323850" algn="l" rtl="0">
              <a:spcBef>
                <a:spcPts val="0"/>
              </a:spcBef>
              <a:spcAft>
                <a:spcPts val="0"/>
              </a:spcAft>
              <a:buSzPts val="1500"/>
              <a:buFont typeface="Arial"/>
              <a:buChar char="●"/>
            </a:pPr>
            <a:r>
              <a:rPr lang="it" sz="1500" dirty="0">
                <a:latin typeface="Arial"/>
                <a:ea typeface="Arial"/>
                <a:cs typeface="Arial"/>
                <a:sym typeface="Arial"/>
              </a:rPr>
              <a:t>Una soglia fissa non è sufficiente</a:t>
            </a:r>
            <a:endParaRPr sz="1500" dirty="0">
              <a:latin typeface="Arial"/>
              <a:ea typeface="Arial"/>
              <a:cs typeface="Arial"/>
              <a:sym typeface="Arial"/>
            </a:endParaRPr>
          </a:p>
          <a:p>
            <a:pPr marL="457200" lvl="0" indent="-323850" algn="l" rtl="0">
              <a:spcBef>
                <a:spcPts val="0"/>
              </a:spcBef>
              <a:spcAft>
                <a:spcPts val="0"/>
              </a:spcAft>
              <a:buSzPts val="1500"/>
              <a:buFont typeface="Arial"/>
              <a:buChar char="●"/>
            </a:pPr>
            <a:r>
              <a:rPr lang="it" sz="1500" dirty="0">
                <a:latin typeface="Arial"/>
                <a:ea typeface="Arial"/>
                <a:cs typeface="Arial"/>
                <a:sym typeface="Arial"/>
              </a:rPr>
              <a:t>Binarizzazione adattiva, basata su:</a:t>
            </a:r>
            <a:endParaRPr sz="1500" dirty="0">
              <a:latin typeface="Arial"/>
              <a:ea typeface="Arial"/>
              <a:cs typeface="Arial"/>
              <a:sym typeface="Arial"/>
            </a:endParaRPr>
          </a:p>
          <a:p>
            <a:pPr marL="914400" lvl="1" indent="-323850" algn="l" rtl="0">
              <a:spcBef>
                <a:spcPts val="0"/>
              </a:spcBef>
              <a:spcAft>
                <a:spcPts val="0"/>
              </a:spcAft>
              <a:buSzPts val="1500"/>
              <a:buFont typeface="Arial"/>
              <a:buChar char="○"/>
            </a:pPr>
            <a:r>
              <a:rPr lang="it" sz="1500" dirty="0">
                <a:latin typeface="Arial"/>
                <a:ea typeface="Arial"/>
                <a:cs typeface="Arial"/>
                <a:sym typeface="Arial"/>
              </a:rPr>
              <a:t>Coordinata Z di inizio binarizzazione</a:t>
            </a:r>
            <a:endParaRPr sz="1500" dirty="0">
              <a:latin typeface="Arial"/>
              <a:ea typeface="Arial"/>
              <a:cs typeface="Arial"/>
              <a:sym typeface="Arial"/>
            </a:endParaRPr>
          </a:p>
          <a:p>
            <a:pPr marL="914400" lvl="1" indent="-323850" algn="l" rtl="0">
              <a:spcBef>
                <a:spcPts val="0"/>
              </a:spcBef>
              <a:spcAft>
                <a:spcPts val="0"/>
              </a:spcAft>
              <a:buSzPts val="1500"/>
              <a:buFont typeface="Arial"/>
              <a:buChar char="○"/>
            </a:pPr>
            <a:r>
              <a:rPr lang="it" sz="1500" dirty="0">
                <a:latin typeface="Arial"/>
                <a:ea typeface="Arial"/>
                <a:cs typeface="Arial"/>
                <a:sym typeface="Arial"/>
              </a:rPr>
              <a:t>Coordinata Z di fine binarizzazione</a:t>
            </a:r>
            <a:endParaRPr sz="1500" dirty="0">
              <a:latin typeface="Arial"/>
              <a:ea typeface="Arial"/>
              <a:cs typeface="Arial"/>
              <a:sym typeface="Arial"/>
            </a:endParaRPr>
          </a:p>
          <a:p>
            <a:pPr marL="914400" lvl="1" indent="-323850" algn="l" rtl="0">
              <a:spcBef>
                <a:spcPts val="0"/>
              </a:spcBef>
              <a:spcAft>
                <a:spcPts val="0"/>
              </a:spcAft>
              <a:buSzPts val="1500"/>
              <a:buFont typeface="Arial"/>
              <a:buChar char="○"/>
            </a:pPr>
            <a:r>
              <a:rPr lang="it" sz="1500" dirty="0">
                <a:latin typeface="Arial"/>
                <a:ea typeface="Arial"/>
                <a:cs typeface="Arial"/>
                <a:sym typeface="Arial"/>
              </a:rPr>
              <a:t>Soglia iniziale di binarizzazione</a:t>
            </a:r>
            <a:endParaRPr sz="1500" dirty="0">
              <a:latin typeface="Arial"/>
              <a:ea typeface="Arial"/>
              <a:cs typeface="Arial"/>
              <a:sym typeface="Arial"/>
            </a:endParaRPr>
          </a:p>
          <a:p>
            <a:pPr marL="914400" lvl="1" indent="-323850" algn="l" rtl="0">
              <a:spcBef>
                <a:spcPts val="0"/>
              </a:spcBef>
              <a:spcAft>
                <a:spcPts val="0"/>
              </a:spcAft>
              <a:buSzPts val="1500"/>
              <a:buFont typeface="Arial"/>
              <a:buChar char="○"/>
            </a:pPr>
            <a:r>
              <a:rPr lang="it" sz="1500" dirty="0">
                <a:latin typeface="Arial"/>
                <a:ea typeface="Arial"/>
                <a:cs typeface="Arial"/>
                <a:sym typeface="Arial"/>
              </a:rPr>
              <a:t>Soglia finale di binarizzazione</a:t>
            </a:r>
            <a:endParaRPr sz="1500" dirty="0">
              <a:latin typeface="Arial"/>
              <a:ea typeface="Arial"/>
              <a:cs typeface="Arial"/>
              <a:sym typeface="Arial"/>
            </a:endParaRPr>
          </a:p>
          <a:p>
            <a:pPr marL="0" lvl="0" indent="0" algn="l" rtl="0">
              <a:spcBef>
                <a:spcPts val="1600"/>
              </a:spcBef>
              <a:spcAft>
                <a:spcPts val="0"/>
              </a:spcAft>
              <a:buNone/>
            </a:pPr>
            <a:endParaRPr sz="1500" dirty="0">
              <a:latin typeface="Arial"/>
              <a:ea typeface="Arial"/>
              <a:cs typeface="Arial"/>
              <a:sym typeface="Arial"/>
            </a:endParaRPr>
          </a:p>
          <a:p>
            <a:pPr marL="0" lvl="0" indent="0" algn="l" rtl="0">
              <a:spcBef>
                <a:spcPts val="1600"/>
              </a:spcBef>
              <a:spcAft>
                <a:spcPts val="0"/>
              </a:spcAft>
              <a:buNone/>
            </a:pPr>
            <a:endParaRPr sz="1500" dirty="0">
              <a:latin typeface="Arial"/>
              <a:ea typeface="Arial"/>
              <a:cs typeface="Arial"/>
              <a:sym typeface="Arial"/>
            </a:endParaRPr>
          </a:p>
          <a:p>
            <a:pPr marL="0" lvl="0" indent="0" algn="l" rtl="0">
              <a:spcBef>
                <a:spcPts val="1600"/>
              </a:spcBef>
              <a:spcAft>
                <a:spcPts val="0"/>
              </a:spcAft>
              <a:buNone/>
            </a:pPr>
            <a:endParaRPr dirty="0">
              <a:latin typeface="Arial"/>
              <a:ea typeface="Arial"/>
              <a:cs typeface="Arial"/>
              <a:sym typeface="Arial"/>
            </a:endParaRPr>
          </a:p>
          <a:p>
            <a:pPr marL="0" lvl="0" indent="0" algn="l" rtl="0">
              <a:spcBef>
                <a:spcPts val="1600"/>
              </a:spcBef>
              <a:spcAft>
                <a:spcPts val="0"/>
              </a:spcAft>
              <a:buNone/>
            </a:pPr>
            <a:r>
              <a:rPr lang="it" dirty="0">
                <a:latin typeface="Arial"/>
                <a:ea typeface="Arial"/>
                <a:cs typeface="Arial"/>
                <a:sym typeface="Arial"/>
              </a:rPr>
              <a:t>	</a:t>
            </a:r>
            <a:endParaRPr dirty="0">
              <a:latin typeface="Arial"/>
              <a:ea typeface="Arial"/>
              <a:cs typeface="Arial"/>
              <a:sym typeface="Arial"/>
            </a:endParaRPr>
          </a:p>
          <a:p>
            <a:pPr marL="0" lvl="0" indent="0" algn="l" rtl="0">
              <a:spcBef>
                <a:spcPts val="1600"/>
              </a:spcBef>
              <a:spcAft>
                <a:spcPts val="1600"/>
              </a:spcAft>
              <a:buNone/>
            </a:pPr>
            <a:endParaRPr dirty="0">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74"/>
        <p:cNvGrpSpPr/>
        <p:nvPr/>
      </p:nvGrpSpPr>
      <p:grpSpPr>
        <a:xfrm>
          <a:off x="0" y="0"/>
          <a:ext cx="0" cy="0"/>
          <a:chOff x="0" y="0"/>
          <a:chExt cx="0" cy="0"/>
        </a:xfrm>
      </p:grpSpPr>
      <p:sp>
        <p:nvSpPr>
          <p:cNvPr id="475" name="Google Shape;475;p47"/>
          <p:cNvSpPr/>
          <p:nvPr/>
        </p:nvSpPr>
        <p:spPr>
          <a:xfrm>
            <a:off x="7040600" y="3923575"/>
            <a:ext cx="2106350" cy="1222450"/>
          </a:xfrm>
          <a:custGeom>
            <a:avLst/>
            <a:gdLst/>
            <a:ahLst/>
            <a:cxnLst/>
            <a:rect l="l" t="t" r="r" b="b"/>
            <a:pathLst>
              <a:path w="84254" h="48898" extrusionOk="0">
                <a:moveTo>
                  <a:pt x="0" y="0"/>
                </a:moveTo>
                <a:lnTo>
                  <a:pt x="50319" y="0"/>
                </a:lnTo>
                <a:lnTo>
                  <a:pt x="84254" y="33935"/>
                </a:lnTo>
                <a:lnTo>
                  <a:pt x="84254" y="48898"/>
                </a:lnTo>
                <a:lnTo>
                  <a:pt x="48798" y="48898"/>
                </a:lnTo>
                <a:close/>
              </a:path>
            </a:pathLst>
          </a:custGeom>
          <a:solidFill>
            <a:schemeClr val="accent3"/>
          </a:solidFill>
          <a:ln>
            <a:noFill/>
          </a:ln>
        </p:spPr>
      </p:sp>
      <p:sp>
        <p:nvSpPr>
          <p:cNvPr id="476" name="Google Shape;476;p47"/>
          <p:cNvSpPr txBox="1">
            <a:spLocks noGrp="1"/>
          </p:cNvSpPr>
          <p:nvPr>
            <p:ph type="title"/>
          </p:nvPr>
        </p:nvSpPr>
        <p:spPr>
          <a:xfrm>
            <a:off x="1212574" y="344500"/>
            <a:ext cx="7931425" cy="609400"/>
          </a:xfrm>
          <a:prstGeom prst="rect">
            <a:avLst/>
          </a:prstGeom>
        </p:spPr>
        <p:txBody>
          <a:bodyPr spcFirstLastPara="1" wrap="square" lIns="91425" tIns="91425" rIns="91425" bIns="91425" anchor="t" anchorCtr="0">
            <a:noAutofit/>
          </a:bodyPr>
          <a:lstStyle/>
          <a:p>
            <a:pPr lvl="0"/>
            <a:r>
              <a:rPr kumimoji="0" lang="it-IT" sz="1800" b="0" i="0" u="none" strike="noStrike" kern="0" cap="none" spc="0" normalizeH="0" baseline="0" noProof="0" dirty="0">
                <a:ln>
                  <a:noFill/>
                </a:ln>
                <a:solidFill>
                  <a:srgbClr val="FFFFFF"/>
                </a:solidFill>
                <a:effectLst/>
                <a:uLnTx/>
                <a:uFillTx/>
                <a:latin typeface="Arial"/>
                <a:sym typeface="Montserrat"/>
              </a:rPr>
              <a:t>Il metodo CCM: Binarizzazione: </a:t>
            </a:r>
            <a:r>
              <a:rPr kumimoji="0" lang="it-IT" sz="1800" b="0" i="0" u="sng" strike="noStrike" kern="0" cap="none" spc="0" normalizeH="0" baseline="0" noProof="0" dirty="0">
                <a:ln>
                  <a:noFill/>
                </a:ln>
                <a:solidFill>
                  <a:srgbClr val="FFFFFF"/>
                </a:solidFill>
                <a:effectLst/>
                <a:uLnTx/>
                <a:uFillTx/>
                <a:latin typeface="Arial"/>
                <a:sym typeface="Montserrat"/>
              </a:rPr>
              <a:t>Calcolo del vettore fine binarizzazione</a:t>
            </a:r>
            <a:endParaRPr u="sng" dirty="0">
              <a:latin typeface="+mj-lt"/>
            </a:endParaRPr>
          </a:p>
        </p:txBody>
      </p:sp>
      <p:sp>
        <p:nvSpPr>
          <p:cNvPr id="477" name="Google Shape;477;p47"/>
          <p:cNvSpPr/>
          <p:nvPr/>
        </p:nvSpPr>
        <p:spPr>
          <a:xfrm>
            <a:off x="1212574" y="2285532"/>
            <a:ext cx="6834900" cy="744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478" name="Google Shape;478;p47"/>
          <p:cNvSpPr txBox="1">
            <a:spLocks noGrp="1"/>
          </p:cNvSpPr>
          <p:nvPr>
            <p:ph type="body" idx="1"/>
          </p:nvPr>
        </p:nvSpPr>
        <p:spPr>
          <a:xfrm>
            <a:off x="1212574" y="2285532"/>
            <a:ext cx="6834900" cy="744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it" sz="1500" u="sng" dirty="0">
                <a:solidFill>
                  <a:srgbClr val="FFFFFF"/>
                </a:solidFill>
                <a:latin typeface="+mn-lt"/>
              </a:rPr>
              <a:t>Assunzione 1</a:t>
            </a:r>
            <a:r>
              <a:rPr lang="it" sz="1500" dirty="0">
                <a:solidFill>
                  <a:srgbClr val="FFFFFF"/>
                </a:solidFill>
                <a:latin typeface="+mn-lt"/>
              </a:rPr>
              <a:t>: La vena che si trova più in basso è anche quella più consistente e quindi sarà caratterizzata da molti voxel con valore pari a 0.</a:t>
            </a:r>
            <a:endParaRPr sz="1500" dirty="0">
              <a:solidFill>
                <a:srgbClr val="FFFFFF"/>
              </a:solidFill>
              <a:latin typeface="+mn-lt"/>
            </a:endParaRPr>
          </a:p>
        </p:txBody>
      </p:sp>
    </p:spTree>
  </p:cSld>
  <p:clrMapOvr>
    <a:masterClrMapping/>
  </p:clrMapOvr>
</p:sld>
</file>

<file path=ppt/theme/theme1.xml><?xml version="1.0" encoding="utf-8"?>
<a:theme xmlns:a="http://schemas.openxmlformats.org/drawingml/2006/main"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978</TotalTime>
  <Words>3369</Words>
  <Application>Microsoft Office PowerPoint</Application>
  <PresentationFormat>On-screen Show (16:9)</PresentationFormat>
  <Paragraphs>296</Paragraphs>
  <Slides>47</Slides>
  <Notes>47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47</vt:i4>
      </vt:variant>
    </vt:vector>
  </HeadingPairs>
  <TitlesOfParts>
    <vt:vector size="53" baseType="lpstr">
      <vt:lpstr>Montserrat</vt:lpstr>
      <vt:lpstr>Lato</vt:lpstr>
      <vt:lpstr>Calibri</vt:lpstr>
      <vt:lpstr>Cambria Math</vt:lpstr>
      <vt:lpstr>Arial</vt:lpstr>
      <vt:lpstr>Focus</vt:lpstr>
      <vt:lpstr>PRESENTAZIONE PROGETTO </vt:lpstr>
      <vt:lpstr>PowerPoint Presentation</vt:lpstr>
      <vt:lpstr>Introduzione</vt:lpstr>
      <vt:lpstr>Il metodo CCM</vt:lpstr>
      <vt:lpstr>Il metodo CCM: Dati di partenza </vt:lpstr>
      <vt:lpstr>Il metodo CCM: Ridimensionamento</vt:lpstr>
      <vt:lpstr>Il metodo CCM: Estrapolazione </vt:lpstr>
      <vt:lpstr>Il metodo CCM: Binarizzazione</vt:lpstr>
      <vt:lpstr>Il metodo CCM: Binarizzazione: Calcolo del vettore fine binarizzazione</vt:lpstr>
      <vt:lpstr>Il metodo CCM: Binarizzazione: Calcolo del vettore fine binarizzazione</vt:lpstr>
      <vt:lpstr>Il metodo CCM: Binarizzazione: Calcolo del vettore fine binarizzazione</vt:lpstr>
      <vt:lpstr>Il metodo CCM: Binarizzazione: Calcolo del vettore fine binarizzazione</vt:lpstr>
      <vt:lpstr>Il metodo CCM: Binarizzazione: Calcolo del vettore fine binarizzazione</vt:lpstr>
      <vt:lpstr>Il metodo CCM: Binarizzazione: Calcolo del vettore fine binarizzazione</vt:lpstr>
      <vt:lpstr>Il metodo CCM: Binarizzazione: Calcolo del vettore fine binarizzazione</vt:lpstr>
      <vt:lpstr>Il metodo CCM: Binarizzazione: Calcolo del vettore fine binarizzazione</vt:lpstr>
      <vt:lpstr>Il metodo CCM: Binarizzazione: Binarizzazione iniziale e pulizia morfologica</vt:lpstr>
      <vt:lpstr>Il metodo CCM: Binarizzazione: Stima distanze vene–palmo e stima dei diametri</vt:lpstr>
      <vt:lpstr>Il metodo CCM: Binarizzazione: Stima distanze vene–palmo e stima dei diametri</vt:lpstr>
      <vt:lpstr>Il metodo CCM: Binarizzazione: Stima distanze vene–palmo e stima dei diametri</vt:lpstr>
      <vt:lpstr>Il metodo CCM: Binarizzazione: Stima automatica della soglia iniziale</vt:lpstr>
      <vt:lpstr>Il metodo CCM: Binarizzazione: Stima automatica della soglia iniziale</vt:lpstr>
      <vt:lpstr>Il metodo CCM: Binarizzazione: Stima automatica della soglia iniziale</vt:lpstr>
      <vt:lpstr>Il metodo CCM: Binarizzazione: Binarizzazione finale</vt:lpstr>
      <vt:lpstr>Il metodo CCM: Binarizzazione: Binarizzazione finale</vt:lpstr>
      <vt:lpstr>Il metodo CCM: Isolamento del pattern venoso</vt:lpstr>
      <vt:lpstr>Il metodo CCM: Ispessimento del pattern venoso</vt:lpstr>
      <vt:lpstr>Il metodo CCM: Filtraggio delle componenti connesse: Addestramento di un classificatore binario</vt:lpstr>
      <vt:lpstr>Il metodo CCM: Filtraggio delle componenti connesse: Addestramento di un classificatore binario</vt:lpstr>
      <vt:lpstr>Il metodo CCM: Filtraggio delle componenti connesse: Addestramento di un classificatore binario</vt:lpstr>
      <vt:lpstr>Il metodo CCM: Filtraggio delle componenti connesse: Addestramento di un classificatore binario</vt:lpstr>
      <vt:lpstr>Il metodo CCM: Filtraggio delle componenti connesse: Filtraggio ricorsivo con il classificatore binario</vt:lpstr>
      <vt:lpstr>Il metodo CCM: Affinamento delle vene</vt:lpstr>
      <vt:lpstr>Il metodo CCM: Affinamento delle vene</vt:lpstr>
      <vt:lpstr>Il metodo CCM: Affinamento delle vene</vt:lpstr>
      <vt:lpstr>Il metodo CCM: Affinamento delle vene</vt:lpstr>
      <vt:lpstr>Il metodo CCM: Affinamento delle vene</vt:lpstr>
      <vt:lpstr>Il metodo CCM: Affinamento delle vene</vt:lpstr>
      <vt:lpstr>Il metodo CCM: Affinamento delle vene</vt:lpstr>
      <vt:lpstr>Analisi critica del metodo CCM</vt:lpstr>
      <vt:lpstr>Analisi critica del metodo CCM: Soglie prefissate a un valore specifico</vt:lpstr>
      <vt:lpstr>Analisi critica del metodo CCM: Soglie prefissate a un valore specifico</vt:lpstr>
      <vt:lpstr>Analisi critica del metodo CCM: Calcolo non standard del valore ottimo di una soglia adattiva</vt:lpstr>
      <vt:lpstr>Analisi critica del metodo CCM: Calcolo non standard del valore ottimo di una soglia adattiva</vt:lpstr>
      <vt:lpstr>Analisi critica del metodo CCM: Assunzioni non sufficientemente generali</vt:lpstr>
      <vt:lpstr>Analisi critica del metodo CCM: Assunzioni non sufficientemente generali</vt:lpstr>
      <vt:lpstr>Conclusioni</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Michael Pio Stolfi</cp:lastModifiedBy>
  <cp:revision>138</cp:revision>
  <dcterms:modified xsi:type="dcterms:W3CDTF">2026-01-29T18:57:05Z</dcterms:modified>
</cp:coreProperties>
</file>